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57" r:id="rId1"/>
    <p:sldMasterId id="2147483758" r:id="rId2"/>
    <p:sldMasterId id="2147483759" r:id="rId3"/>
  </p:sldMasterIdLst>
  <p:notesMasterIdLst>
    <p:notesMasterId r:id="rId3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88" r:id="rId15"/>
    <p:sldId id="289" r:id="rId16"/>
    <p:sldId id="290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x="12187238" cy="6854825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71" d="100"/>
          <a:sy n="71" d="100"/>
        </p:scale>
        <p:origin x="60" y="132"/>
      </p:cViewPr>
      <p:guideLst>
        <p:guide orient="horz" pos="215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2019-12-22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2019-12-22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C066C09C-25F7-4DB6-9FFD-EB96571E3AA1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2019-12-22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D6597A4-482F-4FB4-A8F0-EFDE3CD8C87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2019-12-22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FEDC03C-9AC3-4CB5-9E51-A378B55FC165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2019-12-22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2019-12-22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C97F631-134F-441E-9659-340F368D57B0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2019-12-22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3DB02C6-AD63-4227-921C-211903673FC1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2019-12-22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390C688-2507-4A20-8462-0CC5926DE725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23.png"/><Relationship Id="rId9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omoo-95/KPU_Smart_IoT.git" TargetMode="External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3445839" y="1606260"/>
            <a:ext cx="6042526" cy="1591971"/>
            <a:chOff x="3445839" y="1606260"/>
            <a:chExt cx="6042526" cy="1591971"/>
          </a:xfrm>
        </p:grpSpPr>
        <p:sp>
          <p:nvSpPr>
            <p:cNvPr id="4101" name="TextBox 4100"/>
            <p:cNvSpPr txBox="1"/>
            <p:nvPr/>
          </p:nvSpPr>
          <p:spPr>
            <a:xfrm>
              <a:off x="5125109" y="2007812"/>
              <a:ext cx="2677622" cy="5126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FFFFFF">
                      <a:alpha val="100000"/>
                    </a:srgbClr>
                  </a:solidFill>
                  <a:latin typeface="Open Sans Semibold"/>
                </a:rPr>
                <a:t>Smart IoT </a:t>
              </a:r>
              <a:r>
                <a:rPr kumimoji="1" lang="ko-KR" altLang="en-US" sz="2800" b="0" i="0" baseline="0">
                  <a:solidFill>
                    <a:srgbClr val="FFFFFF">
                      <a:alpha val="100000"/>
                    </a:srgbClr>
                  </a:solidFill>
                  <a:latin typeface="HY견고딕"/>
                </a:rPr>
                <a:t>금고</a:t>
              </a:r>
              <a:endParaRPr kumimoji="1" lang="ko-KR" altLang="en-US" sz="2800" b="0" i="0">
                <a:solidFill>
                  <a:srgbClr val="FFFFFF">
                    <a:alpha val="100000"/>
                  </a:srgbClr>
                </a:solidFill>
                <a:latin typeface="HY견고딕"/>
              </a:endParaRPr>
            </a:p>
          </p:txBody>
        </p:sp>
        <p:sp>
          <p:nvSpPr>
            <p:cNvPr id="4102" name="TextBox 4101"/>
            <p:cNvSpPr txBox="1"/>
            <p:nvPr/>
          </p:nvSpPr>
          <p:spPr>
            <a:xfrm>
              <a:off x="3471236" y="2604613"/>
              <a:ext cx="5955227" cy="3697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FFFFFF">
                      <a:alpha val="100000"/>
                    </a:srgbClr>
                  </a:solidFill>
                  <a:latin typeface="HY견고딕"/>
                </a:rPr>
                <a:t>다중생체인식을 통한 Multi-Unlock Smart IoT 금고</a:t>
              </a:r>
              <a:endParaRPr kumimoji="1" lang="ko-KR" altLang="en-US" sz="1800" b="0" i="0">
                <a:solidFill>
                  <a:srgbClr val="FFFFFF">
                    <a:alpha val="100000"/>
                  </a:srgbClr>
                </a:solidFill>
                <a:latin typeface="HY견고딕"/>
              </a:endParaRPr>
            </a:p>
          </p:txBody>
        </p:sp>
        <p:cxnSp>
          <p:nvCxnSpPr>
            <p:cNvPr id="4103" name="직선 연결선 4102"/>
            <p:cNvCxnSpPr/>
            <p:nvPr/>
          </p:nvCxnSpPr>
          <p:spPr>
            <a:xfrm>
              <a:off x="3445839" y="1606260"/>
              <a:ext cx="6042526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4104" name="직선 연결선 4103"/>
            <p:cNvCxnSpPr/>
            <p:nvPr/>
          </p:nvCxnSpPr>
          <p:spPr>
            <a:xfrm>
              <a:off x="3445839" y="3198232"/>
              <a:ext cx="6042526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4105" name="TextBox 4104"/>
          <p:cNvSpPr txBox="1"/>
          <p:nvPr/>
        </p:nvSpPr>
        <p:spPr>
          <a:xfrm>
            <a:off x="9426463" y="5300114"/>
            <a:ext cx="2396811" cy="12003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baseline="0" dirty="0" smtClean="0">
                <a:solidFill>
                  <a:srgbClr val="FFFFFF">
                    <a:alpha val="100000"/>
                  </a:srgbClr>
                </a:solidFill>
                <a:latin typeface="HY견고딕"/>
              </a:rPr>
              <a:t>S5-11</a:t>
            </a:r>
            <a:r>
              <a:rPr kumimoji="1" lang="ko-KR" altLang="en-US" sz="1800" b="0" i="0" baseline="0" dirty="0" smtClean="0">
                <a:solidFill>
                  <a:srgbClr val="FFFFFF">
                    <a:alpha val="100000"/>
                  </a:srgbClr>
                </a:solidFill>
                <a:latin typeface="HY견고딕"/>
              </a:rPr>
              <a:t>팀</a:t>
            </a:r>
            <a:endParaRPr kumimoji="1" lang="en-US" altLang="ko-KR" sz="1800" b="0" i="0" baseline="0" dirty="0" smtClean="0">
              <a:solidFill>
                <a:srgbClr val="FFFFFF">
                  <a:alpha val="100000"/>
                </a:srgbClr>
              </a:solidFill>
              <a:latin typeface="HY견고딕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 smtClean="0">
                <a:solidFill>
                  <a:srgbClr val="FFFFFF">
                    <a:alpha val="100000"/>
                  </a:srgbClr>
                </a:solidFill>
                <a:latin typeface="HY견고딕"/>
              </a:rPr>
              <a:t>2015156001 </a:t>
            </a: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견고딕"/>
              </a:rPr>
              <a:t>김경석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견고딕"/>
              </a:rPr>
              <a:t>2015152009 김현정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견고딕"/>
              </a:rPr>
              <a:t>2015150031 </a:t>
            </a:r>
            <a:r>
              <a:rPr kumimoji="1" lang="ko-KR" altLang="en-US" sz="1800" b="0" i="0" baseline="0" dirty="0" err="1">
                <a:solidFill>
                  <a:srgbClr val="FFFFFF">
                    <a:alpha val="100000"/>
                  </a:srgbClr>
                </a:solidFill>
                <a:latin typeface="HY견고딕"/>
              </a:rPr>
              <a:t>임현성</a:t>
            </a:r>
            <a:endParaRPr kumimoji="1" lang="ko-KR" altLang="en-US" sz="1800" b="0" i="0" dirty="0">
              <a:solidFill>
                <a:srgbClr val="FFFFFF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6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3317" name="TextBox 13316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3318" name="직선 연결선 13317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3319" name="직선 연결선 13318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aphicFrame>
        <p:nvGraphicFramePr>
          <p:cNvPr id="13320" name="표 13319"/>
          <p:cNvGraphicFramePr/>
          <p:nvPr/>
        </p:nvGraphicFramePr>
        <p:xfrm>
          <a:off x="784068" y="1712593"/>
          <a:ext cx="10807273" cy="4168168"/>
        </p:xfrm>
        <a:graphic>
          <a:graphicData uri="http://schemas.openxmlformats.org/drawingml/2006/table">
            <a:tbl>
              <a:tblPr firstRow="1" bandRow="1"/>
              <a:tblGrid>
                <a:gridCol w="1145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6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0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80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8880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1904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592056">
                <a:tc rowSpan="2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금고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어플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서버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794">
                <a:tc vMerge="1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잠금 장치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이상 감지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블랙박스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금고 상태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알림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이상 알림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다중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잠금 해제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모니터링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보안업체 호출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794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이지스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열쇠/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충격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794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WOUP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충격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개폐 여부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아이큐브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충격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루셀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지문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충격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X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12672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구현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금고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지문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충격, 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기울임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개폐 여부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O</a:t>
                      </a:r>
                      <a:endParaRPr kumimoji="0" lang="ko-KR" altLang="en-US" sz="18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550" name="TextBox 13549"/>
          <p:cNvSpPr txBox="1"/>
          <p:nvPr/>
        </p:nvSpPr>
        <p:spPr>
          <a:xfrm>
            <a:off x="285674" y="798357"/>
            <a:ext cx="2447486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관련 사례 기능 비교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4341" name="TextBox 14340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4342" name="직선 연결선 1434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3" name="직선 연결선 1434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4344" name="TextBox 14343"/>
          <p:cNvSpPr txBox="1"/>
          <p:nvPr/>
        </p:nvSpPr>
        <p:spPr>
          <a:xfrm>
            <a:off x="279366" y="798357"/>
            <a:ext cx="3029942" cy="3888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기존 사례 대비 강화 기능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14345" name="TextBox 14344"/>
          <p:cNvSpPr txBox="1"/>
          <p:nvPr/>
        </p:nvSpPr>
        <p:spPr>
          <a:xfrm>
            <a:off x="4607680" y="2749068"/>
            <a:ext cx="7009118" cy="19379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기울임과 충격 감지를 통해 방도성 강화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블랙 박스와 실시간 모니터링을 통한 보안성 강화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2차 잠금 해제와 다중 인식 기능을 통한 보안성 강화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pic>
        <p:nvPicPr>
          <p:cNvPr id="14346" name="그림 1434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11065" y="2195135"/>
            <a:ext cx="4096615" cy="35108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4341" name="TextBox 14340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4342" name="직선 연결선 1434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3" name="직선 연결선 1434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4344" name="TextBox 14343"/>
          <p:cNvSpPr txBox="1"/>
          <p:nvPr/>
        </p:nvSpPr>
        <p:spPr>
          <a:xfrm>
            <a:off x="266640" y="810407"/>
            <a:ext cx="6094938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기존 사례 대비 강화 </a:t>
            </a:r>
            <a:r>
              <a:rPr kumimoji="0" lang="ko-KR" altLang="en-US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기능 </a:t>
            </a:r>
            <a:r>
              <a:rPr kumimoji="0" lang="en-US" altLang="ko-KR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– </a:t>
            </a:r>
            <a:r>
              <a:rPr kumimoji="0" lang="ko-KR" altLang="en-US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센서를 통한 </a:t>
            </a:r>
            <a:r>
              <a:rPr kumimoji="0" lang="ko-KR" altLang="en-US" sz="2000" b="1" i="0" baseline="0" dirty="0" err="1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방도성</a:t>
            </a:r>
            <a:r>
              <a:rPr kumimoji="0" lang="ko-KR" altLang="en-US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 강화</a:t>
            </a:r>
            <a:endParaRPr kumimoji="0" lang="ko-KR" altLang="en-US" sz="2000" b="1" i="0" dirty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14345" name="TextBox 14344"/>
          <p:cNvSpPr txBox="1"/>
          <p:nvPr/>
        </p:nvSpPr>
        <p:spPr>
          <a:xfrm>
            <a:off x="462364" y="1255503"/>
            <a:ext cx="7009118" cy="13234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기존에 없던 </a:t>
            </a:r>
            <a:r>
              <a:rPr kumimoji="1" lang="ko-KR" altLang="en-US" sz="2000" b="0" i="0" baseline="0" dirty="0" err="1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아두이노</a:t>
            </a:r>
            <a:r>
              <a:rPr kumimoji="1" lang="ko-KR" altLang="en-US" sz="2000" b="0" i="0" baseline="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 센서를 통해 개폐 여부 이외의 외부 환경 요소를 감지하여 </a:t>
            </a:r>
            <a:r>
              <a:rPr kumimoji="1" lang="ko-KR" altLang="en-US" sz="2000" b="0" i="0" baseline="0" dirty="0" err="1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방도성</a:t>
            </a:r>
            <a:r>
              <a:rPr kumimoji="1" lang="ko-KR" altLang="en-US" sz="2000" b="0" i="0" baseline="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 강화</a:t>
            </a:r>
            <a:endParaRPr kumimoji="1" lang="en-US" altLang="ko-KR" sz="2000" b="0" i="0" baseline="0" dirty="0" smtClean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853" y="4021489"/>
            <a:ext cx="2664999" cy="2664999"/>
          </a:xfrm>
          <a:prstGeom prst="rect">
            <a:avLst/>
          </a:prstGeom>
        </p:spPr>
      </p:pic>
      <p:sp>
        <p:nvSpPr>
          <p:cNvPr id="4" name="타원형 설명선 3"/>
          <p:cNvSpPr/>
          <p:nvPr/>
        </p:nvSpPr>
        <p:spPr>
          <a:xfrm flipH="1">
            <a:off x="7202475" y="1626737"/>
            <a:ext cx="3097161" cy="1183629"/>
          </a:xfrm>
          <a:prstGeom prst="wedgeEllipseCallout">
            <a:avLst>
              <a:gd name="adj1" fmla="val 31268"/>
              <a:gd name="adj2" fmla="val 134073"/>
            </a:avLst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누가 나 움직였어요</a:t>
            </a:r>
            <a:endParaRPr lang="en-US" altLang="ko-KR" b="1" dirty="0" smtClean="0"/>
          </a:p>
          <a:p>
            <a:pPr algn="ctr"/>
            <a:r>
              <a:rPr lang="ko-KR" altLang="en-US" b="1" dirty="0" err="1" smtClean="0"/>
              <a:t>ㅜㅜ</a:t>
            </a:r>
            <a:endParaRPr lang="ko-KR" altLang="en-US" b="1" dirty="0"/>
          </a:p>
        </p:txBody>
      </p:sp>
      <p:sp>
        <p:nvSpPr>
          <p:cNvPr id="12" name="타원형 설명선 11"/>
          <p:cNvSpPr/>
          <p:nvPr/>
        </p:nvSpPr>
        <p:spPr>
          <a:xfrm>
            <a:off x="8823083" y="2810366"/>
            <a:ext cx="2953107" cy="1183629"/>
          </a:xfrm>
          <a:prstGeom prst="wedgeEllipseCallout">
            <a:avLst>
              <a:gd name="adj1" fmla="val -41324"/>
              <a:gd name="adj2" fmla="val 92039"/>
            </a:avLst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누가 나 때렸어요 </a:t>
            </a:r>
            <a:r>
              <a:rPr lang="ko-KR" altLang="en-US" b="1" dirty="0" err="1" smtClean="0"/>
              <a:t>ㅜㅜ</a:t>
            </a:r>
            <a:endParaRPr lang="ko-KR" altLang="en-US" b="1" dirty="0"/>
          </a:p>
        </p:txBody>
      </p:sp>
      <p:sp>
        <p:nvSpPr>
          <p:cNvPr id="13" name="타원형 설명선 12"/>
          <p:cNvSpPr/>
          <p:nvPr/>
        </p:nvSpPr>
        <p:spPr>
          <a:xfrm flipH="1">
            <a:off x="3456862" y="3426430"/>
            <a:ext cx="3097161" cy="1003181"/>
          </a:xfrm>
          <a:prstGeom prst="wedgeEllipseCallout">
            <a:avLst>
              <a:gd name="adj1" fmla="val -43410"/>
              <a:gd name="adj2" fmla="val 83947"/>
            </a:avLst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누가 나 훔쳐봐요</a:t>
            </a:r>
            <a:endParaRPr lang="en-US" altLang="ko-KR" b="1" dirty="0" smtClean="0"/>
          </a:p>
          <a:p>
            <a:pPr algn="ctr"/>
            <a:r>
              <a:rPr lang="ko-KR" altLang="en-US" b="1" dirty="0" err="1" smtClean="0"/>
              <a:t>ㅜㅜ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35121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4341" name="TextBox 14340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4342" name="직선 연결선 1434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3" name="직선 연결선 1434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4344" name="TextBox 14343"/>
          <p:cNvSpPr txBox="1"/>
          <p:nvPr/>
        </p:nvSpPr>
        <p:spPr>
          <a:xfrm>
            <a:off x="290389" y="796960"/>
            <a:ext cx="7436652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기존 사례 대비 강화 </a:t>
            </a:r>
            <a:r>
              <a:rPr kumimoji="0" lang="ko-KR" altLang="en-US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기능 </a:t>
            </a:r>
            <a:r>
              <a:rPr kumimoji="0" lang="en-US" altLang="ko-KR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– </a:t>
            </a:r>
            <a:r>
              <a:rPr lang="ko-KR" altLang="en-US" sz="2000" b="1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실시간 모니터링을</a:t>
            </a:r>
            <a:r>
              <a:rPr kumimoji="0" lang="ko-KR" altLang="en-US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 통한 </a:t>
            </a:r>
            <a:r>
              <a:rPr kumimoji="0" lang="ko-KR" altLang="en-US" sz="2000" b="1" i="0" baseline="0" dirty="0" err="1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보안성</a:t>
            </a:r>
            <a:r>
              <a:rPr kumimoji="0" lang="ko-KR" altLang="en-US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 강화</a:t>
            </a:r>
            <a:endParaRPr kumimoji="0" lang="ko-KR" altLang="en-US" sz="2000" b="1" i="0" dirty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14345" name="TextBox 14344"/>
          <p:cNvSpPr txBox="1"/>
          <p:nvPr/>
        </p:nvSpPr>
        <p:spPr>
          <a:xfrm>
            <a:off x="462364" y="1255503"/>
            <a:ext cx="7009118" cy="13234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기존의 사용자만 감시하던 금고에서 벗어나 </a:t>
            </a:r>
            <a:r>
              <a:rPr kumimoji="1" lang="ko-KR" altLang="en-US" sz="2000" b="0" i="0" baseline="0" dirty="0" err="1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서버단에서</a:t>
            </a:r>
            <a:r>
              <a:rPr kumimoji="1" lang="ko-KR" altLang="en-US" sz="2000" b="0" i="0" baseline="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 관리자가 실시간으로 모니터링하여 보안의 빈틈을 막음</a:t>
            </a:r>
            <a:endParaRPr kumimoji="1" lang="en-US" altLang="ko-KR" sz="2000" b="0" i="0" baseline="0" dirty="0" smtClean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482" y="3355385"/>
            <a:ext cx="4438650" cy="3162300"/>
          </a:xfrm>
          <a:prstGeom prst="rect">
            <a:avLst/>
          </a:prstGeom>
        </p:spPr>
      </p:pic>
      <p:sp>
        <p:nvSpPr>
          <p:cNvPr id="15" name="타원형 설명선 14"/>
          <p:cNvSpPr/>
          <p:nvPr/>
        </p:nvSpPr>
        <p:spPr>
          <a:xfrm flipH="1">
            <a:off x="3492806" y="4291736"/>
            <a:ext cx="1880541" cy="644799"/>
          </a:xfrm>
          <a:prstGeom prst="wedgeEllipseCallout">
            <a:avLst>
              <a:gd name="adj1" fmla="val 56016"/>
              <a:gd name="adj2" fmla="val 89309"/>
            </a:avLst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smtClean="0"/>
              <a:t>네 </a:t>
            </a:r>
            <a:r>
              <a:rPr lang="ko-KR" altLang="en-US" b="1" dirty="0" err="1" smtClean="0"/>
              <a:t>ㅎㅎ</a:t>
            </a:r>
            <a:endParaRPr lang="ko-KR" altLang="en-US" b="1" dirty="0"/>
          </a:p>
        </p:txBody>
      </p:sp>
      <p:sp>
        <p:nvSpPr>
          <p:cNvPr id="16" name="타원형 설명선 15"/>
          <p:cNvSpPr/>
          <p:nvPr/>
        </p:nvSpPr>
        <p:spPr>
          <a:xfrm flipH="1">
            <a:off x="4097610" y="3041997"/>
            <a:ext cx="2744865" cy="970706"/>
          </a:xfrm>
          <a:prstGeom prst="wedgeEllipseCallout">
            <a:avLst>
              <a:gd name="adj1" fmla="val -61969"/>
              <a:gd name="adj2" fmla="val 108078"/>
            </a:avLst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밥 먹었어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89" y="4283768"/>
            <a:ext cx="2401197" cy="249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7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4341" name="TextBox 14340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4342" name="직선 연결선 1434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3" name="직선 연결선 1434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4344" name="TextBox 14343"/>
          <p:cNvSpPr txBox="1"/>
          <p:nvPr/>
        </p:nvSpPr>
        <p:spPr>
          <a:xfrm>
            <a:off x="266640" y="791387"/>
            <a:ext cx="6681637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기존 사례 대비 강화 </a:t>
            </a:r>
            <a:r>
              <a:rPr kumimoji="0" lang="ko-KR" altLang="en-US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기능 </a:t>
            </a:r>
            <a:r>
              <a:rPr kumimoji="0" lang="en-US" altLang="ko-KR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– </a:t>
            </a:r>
            <a:r>
              <a:rPr lang="ko-KR" altLang="en-US" sz="2000" b="1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다중 인식을 </a:t>
            </a:r>
            <a:r>
              <a:rPr kumimoji="0" lang="ko-KR" altLang="en-US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통한 </a:t>
            </a:r>
            <a:r>
              <a:rPr kumimoji="0" lang="ko-KR" altLang="en-US" sz="2000" b="1" i="0" baseline="0" dirty="0" err="1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보안성</a:t>
            </a:r>
            <a:r>
              <a:rPr kumimoji="0" lang="ko-KR" altLang="en-US" sz="2000" b="1" i="0" baseline="0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 강화</a:t>
            </a:r>
            <a:endParaRPr kumimoji="0" lang="ko-KR" altLang="en-US" sz="2000" b="1" i="0" dirty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14345" name="TextBox 14344"/>
          <p:cNvSpPr txBox="1"/>
          <p:nvPr/>
        </p:nvSpPr>
        <p:spPr>
          <a:xfrm>
            <a:off x="462364" y="1255503"/>
            <a:ext cx="7009118" cy="13234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 dirty="0" err="1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멀티모달을</a:t>
            </a:r>
            <a:r>
              <a:rPr kumimoji="1" lang="ko-KR" altLang="en-US" sz="2000" b="0" i="0" baseline="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 통해 </a:t>
            </a:r>
            <a:r>
              <a:rPr kumimoji="1" lang="en-US" altLang="ko-KR" sz="2000" b="0" i="0" baseline="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FRR</a:t>
            </a:r>
            <a:r>
              <a:rPr kumimoji="1" lang="ko-KR" altLang="en-US" sz="2000" b="0" i="0" baseline="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과 </a:t>
            </a:r>
            <a:r>
              <a:rPr kumimoji="1" lang="en-US" altLang="ko-KR" sz="2000" b="0" i="0" baseline="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FAR</a:t>
            </a:r>
            <a:r>
              <a:rPr kumimoji="1" lang="ko-KR" altLang="en-US" sz="2000" b="0" i="0" baseline="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의 균형을 맞춰 기존 인식기능 대비 인식률 강화</a:t>
            </a:r>
            <a:endParaRPr kumimoji="1" lang="en-US" altLang="ko-KR" sz="2000" b="0" i="0" baseline="0" dirty="0" smtClean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591" y="1941600"/>
            <a:ext cx="2733675" cy="27622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269" y="2936962"/>
            <a:ext cx="54959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5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8" name="Group 1"/>
          <p:cNvGrpSpPr/>
          <p:nvPr/>
        </p:nvGrpSpPr>
        <p:grpSpPr>
          <a:xfrm>
            <a:off x="2982386" y="2377658"/>
            <a:ext cx="5966279" cy="2155393"/>
            <a:chOff x="2982386" y="2377658"/>
            <a:chExt cx="5966279" cy="2155393"/>
          </a:xfrm>
        </p:grpSpPr>
        <p:grpSp>
          <p:nvGrpSpPr>
            <p:cNvPr id="1638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16390" name="TextBox 16389"/>
              <p:cNvSpPr txBox="1"/>
              <p:nvPr/>
            </p:nvSpPr>
            <p:spPr>
              <a:xfrm>
                <a:off x="4279138" y="2377658"/>
                <a:ext cx="3372774" cy="7713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03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6391" name="직선 연결선 1639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6392" name="TextBox 16391"/>
            <p:cNvSpPr txBox="1"/>
            <p:nvPr/>
          </p:nvSpPr>
          <p:spPr>
            <a:xfrm>
              <a:off x="2982386" y="3747420"/>
              <a:ext cx="5966279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시스템 수행 시나리오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2" name="Group 1"/>
          <p:cNvGrpSpPr/>
          <p:nvPr/>
        </p:nvGrpSpPr>
        <p:grpSpPr>
          <a:xfrm>
            <a:off x="285674" y="198375"/>
            <a:ext cx="3680774" cy="1057128"/>
            <a:chOff x="285674" y="198375"/>
            <a:chExt cx="3680775" cy="1057128"/>
          </a:xfrm>
        </p:grpSpPr>
        <p:sp>
          <p:nvSpPr>
            <p:cNvPr id="17413" name="TextBox 17412"/>
            <p:cNvSpPr txBox="1"/>
            <p:nvPr/>
          </p:nvSpPr>
          <p:spPr>
            <a:xfrm>
              <a:off x="288855" y="265077"/>
              <a:ext cx="3677593" cy="4650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03 시스템 수행 시나리오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7414" name="직선 연결선 17413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7415" name="직선 연결선 17414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pSp>
        <p:nvGrpSpPr>
          <p:cNvPr id="17416" name="Group 2"/>
          <p:cNvGrpSpPr/>
          <p:nvPr/>
        </p:nvGrpSpPr>
        <p:grpSpPr>
          <a:xfrm>
            <a:off x="457089" y="3082355"/>
            <a:ext cx="949176" cy="1466605"/>
            <a:chOff x="457089" y="3082355"/>
            <a:chExt cx="949176" cy="1466605"/>
          </a:xfrm>
        </p:grpSpPr>
        <p:pic>
          <p:nvPicPr>
            <p:cNvPr id="17417" name="그림 174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57089" y="3082355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18" name="TextBox 17417"/>
            <p:cNvSpPr txBox="1"/>
            <p:nvPr/>
          </p:nvSpPr>
          <p:spPr>
            <a:xfrm>
              <a:off x="592056" y="4179113"/>
              <a:ext cx="679299" cy="369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User</a:t>
              </a:r>
              <a:endParaRPr kumimoji="0" lang="ko-KR" altLang="en-US" sz="1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7419" name="Group 3"/>
          <p:cNvGrpSpPr/>
          <p:nvPr/>
        </p:nvGrpSpPr>
        <p:grpSpPr>
          <a:xfrm>
            <a:off x="3523592" y="1380869"/>
            <a:ext cx="1436463" cy="1471349"/>
            <a:chOff x="3523592" y="1380869"/>
            <a:chExt cx="1436464" cy="1471349"/>
          </a:xfrm>
        </p:grpSpPr>
        <p:pic>
          <p:nvPicPr>
            <p:cNvPr id="17420" name="그림 17419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3763273" y="1380869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1" name="TextBox 17420"/>
            <p:cNvSpPr txBox="1"/>
            <p:nvPr/>
          </p:nvSpPr>
          <p:spPr>
            <a:xfrm>
              <a:off x="3523592" y="2483991"/>
              <a:ext cx="1436463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Application</a:t>
              </a:r>
              <a:endParaRPr kumimoji="0" lang="ko-KR" altLang="en-US" sz="1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7422" name="Group 4"/>
          <p:cNvGrpSpPr/>
          <p:nvPr/>
        </p:nvGrpSpPr>
        <p:grpSpPr>
          <a:xfrm>
            <a:off x="10842219" y="3082355"/>
            <a:ext cx="1195164" cy="1471349"/>
            <a:chOff x="10842219" y="3082355"/>
            <a:chExt cx="1195165" cy="1471350"/>
          </a:xfrm>
        </p:grpSpPr>
        <p:pic>
          <p:nvPicPr>
            <p:cNvPr id="17423" name="그림 174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0961277" y="3082355"/>
              <a:ext cx="957103" cy="9571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4" name="TextBox 17423"/>
            <p:cNvSpPr txBox="1"/>
            <p:nvPr/>
          </p:nvSpPr>
          <p:spPr>
            <a:xfrm>
              <a:off x="10842219" y="4185476"/>
              <a:ext cx="1195164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Database</a:t>
              </a:r>
              <a:endParaRPr kumimoji="0" lang="ko-KR" altLang="en-US" sz="1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7428" name="Group 5"/>
          <p:cNvGrpSpPr/>
          <p:nvPr/>
        </p:nvGrpSpPr>
        <p:grpSpPr>
          <a:xfrm>
            <a:off x="7566232" y="3082355"/>
            <a:ext cx="955484" cy="1471349"/>
            <a:chOff x="7566232" y="3082355"/>
            <a:chExt cx="955484" cy="1471350"/>
          </a:xfrm>
        </p:grpSpPr>
        <p:pic>
          <p:nvPicPr>
            <p:cNvPr id="17429" name="그림 174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566232" y="3082355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0" name="TextBox 17429"/>
            <p:cNvSpPr txBox="1"/>
            <p:nvPr/>
          </p:nvSpPr>
          <p:spPr>
            <a:xfrm>
              <a:off x="7602737" y="4185476"/>
              <a:ext cx="880912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Server</a:t>
              </a:r>
              <a:endParaRPr kumimoji="0" lang="ko-KR" altLang="en-US" sz="1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7431" name="Group 6"/>
          <p:cNvGrpSpPr/>
          <p:nvPr/>
        </p:nvGrpSpPr>
        <p:grpSpPr>
          <a:xfrm>
            <a:off x="3715660" y="5237805"/>
            <a:ext cx="977699" cy="1471349"/>
            <a:chOff x="3715660" y="5237805"/>
            <a:chExt cx="977699" cy="1471349"/>
          </a:xfrm>
        </p:grpSpPr>
        <p:pic>
          <p:nvPicPr>
            <p:cNvPr id="17432" name="그림 1743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3715660" y="5237805"/>
              <a:ext cx="977699" cy="97613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3" name="TextBox 17432"/>
            <p:cNvSpPr txBox="1"/>
            <p:nvPr/>
          </p:nvSpPr>
          <p:spPr>
            <a:xfrm>
              <a:off x="3875968" y="6339307"/>
              <a:ext cx="652339" cy="369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Safe</a:t>
              </a:r>
              <a:endParaRPr kumimoji="0" lang="ko-KR" altLang="en-US" sz="18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17434" name="그림 17433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453879" y="2096729"/>
            <a:ext cx="2164938" cy="1383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35" name="TextBox 17434"/>
          <p:cNvSpPr txBox="1"/>
          <p:nvPr/>
        </p:nvSpPr>
        <p:spPr>
          <a:xfrm rot="19620000">
            <a:off x="1714211" y="2744268"/>
            <a:ext cx="2007812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7. 잠금 해제 시도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7436" name="그림 17435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1525325" y="4198147"/>
            <a:ext cx="2050679" cy="15269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37" name="TextBox 17436"/>
          <p:cNvSpPr txBox="1"/>
          <p:nvPr/>
        </p:nvSpPr>
        <p:spPr>
          <a:xfrm rot="2160000">
            <a:off x="1268174" y="4894973"/>
            <a:ext cx="2007812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1. 잠금 해제 시도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7438" name="그림 17437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4817163" y="3969630"/>
            <a:ext cx="2626828" cy="16681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39" name="그림 17438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4823526" y="4179113"/>
            <a:ext cx="2641117" cy="16491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0" name="그림 17439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1460242" y="1860230"/>
            <a:ext cx="2169682" cy="13935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4" name="그림 17443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1557029" y="3985482"/>
            <a:ext cx="2030083" cy="15507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45" name="TextBox 17444"/>
          <p:cNvSpPr txBox="1"/>
          <p:nvPr/>
        </p:nvSpPr>
        <p:spPr>
          <a:xfrm rot="1800000">
            <a:off x="4788585" y="2288741"/>
            <a:ext cx="2782391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5. 잠금 해제 결과값 전송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46" name="TextBox 17445"/>
          <p:cNvSpPr txBox="1"/>
          <p:nvPr/>
        </p:nvSpPr>
        <p:spPr>
          <a:xfrm rot="2280000">
            <a:off x="1966562" y="4464843"/>
            <a:ext cx="1598334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12. 금고 개방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47" name="TextBox 17446"/>
          <p:cNvSpPr txBox="1"/>
          <p:nvPr/>
        </p:nvSpPr>
        <p:spPr>
          <a:xfrm rot="19740000">
            <a:off x="4609243" y="4493366"/>
            <a:ext cx="2683985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11. 잠금 해제 결과 정보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48" name="TextBox 17447"/>
          <p:cNvSpPr txBox="1"/>
          <p:nvPr/>
        </p:nvSpPr>
        <p:spPr>
          <a:xfrm rot="19680000">
            <a:off x="1163404" y="2206243"/>
            <a:ext cx="2552256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6. 잠금 해제 시도 알림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7449" name="그림 17448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4682253" y="1918950"/>
            <a:ext cx="2790317" cy="15617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0" name="TextBox 17449"/>
          <p:cNvSpPr txBox="1"/>
          <p:nvPr/>
        </p:nvSpPr>
        <p:spPr>
          <a:xfrm rot="19680000">
            <a:off x="5193373" y="4961619"/>
            <a:ext cx="2237947" cy="3682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2. 해제 데이터 전송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7451" name="그림 17450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8543932" y="3487088"/>
            <a:ext cx="2326865" cy="1143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52" name="그림 17451"/>
          <p:cNvPicPr>
            <a:picLocks noChangeAspect="1"/>
          </p:cNvPicPr>
          <p:nvPr/>
        </p:nvPicPr>
        <p:blipFill rotWithShape="1">
          <a:blip r:embed="rId15">
            <a:lum/>
          </a:blip>
          <a:stretch>
            <a:fillRect/>
          </a:stretch>
        </p:blipFill>
        <p:spPr>
          <a:xfrm>
            <a:off x="8566148" y="3652196"/>
            <a:ext cx="2304649" cy="1142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3" name="TextBox 17452"/>
          <p:cNvSpPr txBox="1"/>
          <p:nvPr/>
        </p:nvSpPr>
        <p:spPr>
          <a:xfrm>
            <a:off x="8623304" y="3774381"/>
            <a:ext cx="2009430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3. 잠금 해제 판단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9. 상동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54" name="TextBox 17453"/>
          <p:cNvSpPr txBox="1"/>
          <p:nvPr/>
        </p:nvSpPr>
        <p:spPr>
          <a:xfrm>
            <a:off x="8521717" y="2869690"/>
            <a:ext cx="2239566" cy="64597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4. 판단 결과값 전송</a:t>
            </a:r>
          </a:p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10. 상동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7455" name="그림 17454"/>
          <p:cNvPicPr>
            <a:picLocks noChangeAspect="1"/>
          </p:cNvPicPr>
          <p:nvPr/>
        </p:nvPicPr>
        <p:blipFill rotWithShape="1">
          <a:blip r:embed="rId16">
            <a:lum/>
          </a:blip>
          <a:stretch>
            <a:fillRect/>
          </a:stretch>
        </p:blipFill>
        <p:spPr>
          <a:xfrm>
            <a:off x="4642566" y="2142723"/>
            <a:ext cx="2818896" cy="15665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6" name="TextBox 17455"/>
          <p:cNvSpPr txBox="1"/>
          <p:nvPr/>
        </p:nvSpPr>
        <p:spPr>
          <a:xfrm rot="1680000">
            <a:off x="4701342" y="2890287"/>
            <a:ext cx="2239510" cy="3698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8. 해제 데이터 전송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460" name="TextBox 17459"/>
          <p:cNvSpPr txBox="1"/>
          <p:nvPr/>
        </p:nvSpPr>
        <p:spPr>
          <a:xfrm>
            <a:off x="1247521" y="809465"/>
            <a:ext cx="1274537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잠금 해제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6" name="Group 1"/>
          <p:cNvGrpSpPr/>
          <p:nvPr/>
        </p:nvGrpSpPr>
        <p:grpSpPr>
          <a:xfrm>
            <a:off x="2982386" y="2377658"/>
            <a:ext cx="5966279" cy="2155393"/>
            <a:chOff x="2982386" y="2377658"/>
            <a:chExt cx="5966279" cy="2142723"/>
          </a:xfrm>
        </p:grpSpPr>
        <p:grpSp>
          <p:nvGrpSpPr>
            <p:cNvPr id="18437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18438" name="TextBox 18437"/>
              <p:cNvSpPr txBox="1"/>
              <p:nvPr/>
            </p:nvSpPr>
            <p:spPr>
              <a:xfrm>
                <a:off x="4279138" y="2377658"/>
                <a:ext cx="3372774" cy="7713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04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8439" name="직선 연결선 1843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8440" name="TextBox 18439"/>
            <p:cNvSpPr txBox="1"/>
            <p:nvPr/>
          </p:nvSpPr>
          <p:spPr>
            <a:xfrm>
              <a:off x="2982386" y="3747420"/>
              <a:ext cx="5966279" cy="77296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시스템 구성도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>
            <a:off x="279366" y="198375"/>
            <a:ext cx="3379137" cy="1057128"/>
            <a:chOff x="279366" y="198375"/>
            <a:chExt cx="3379137" cy="1057128"/>
          </a:xfrm>
        </p:grpSpPr>
        <p:sp>
          <p:nvSpPr>
            <p:cNvPr id="19461" name="TextBox 19460"/>
            <p:cNvSpPr txBox="1"/>
            <p:nvPr/>
          </p:nvSpPr>
          <p:spPr>
            <a:xfrm>
              <a:off x="279366" y="265077"/>
              <a:ext cx="2639498" cy="4650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04 시스템 구성도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9462" name="직선 연결선 194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9463" name="직선 연결선 194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pSp>
        <p:nvGrpSpPr>
          <p:cNvPr id="19464" name="Group 2"/>
          <p:cNvGrpSpPr/>
          <p:nvPr/>
        </p:nvGrpSpPr>
        <p:grpSpPr>
          <a:xfrm>
            <a:off x="463452" y="4971164"/>
            <a:ext cx="1363398" cy="1674469"/>
            <a:chOff x="463452" y="4971164"/>
            <a:chExt cx="1363398" cy="1674470"/>
          </a:xfrm>
        </p:grpSpPr>
        <p:pic>
          <p:nvPicPr>
            <p:cNvPr id="19465" name="그림 1946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63452" y="4971164"/>
              <a:ext cx="1363398" cy="12872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66" name="TextBox 19465"/>
            <p:cNvSpPr txBox="1"/>
            <p:nvPr/>
          </p:nvSpPr>
          <p:spPr>
            <a:xfrm>
              <a:off x="749182" y="6245645"/>
              <a:ext cx="733274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User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9467" name="Group 3"/>
          <p:cNvGrpSpPr/>
          <p:nvPr/>
        </p:nvGrpSpPr>
        <p:grpSpPr>
          <a:xfrm>
            <a:off x="4358455" y="1487201"/>
            <a:ext cx="1366636" cy="1844378"/>
            <a:chOff x="4358455" y="1487201"/>
            <a:chExt cx="1366636" cy="1844378"/>
          </a:xfrm>
        </p:grpSpPr>
        <p:pic>
          <p:nvPicPr>
            <p:cNvPr id="19468" name="그림 1946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358455" y="1487201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69" name="TextBox 19468"/>
            <p:cNvSpPr txBox="1"/>
            <p:nvPr/>
          </p:nvSpPr>
          <p:spPr>
            <a:xfrm>
              <a:off x="4394960" y="2956989"/>
              <a:ext cx="1293626" cy="3745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Application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9470" name="Group 4"/>
          <p:cNvGrpSpPr/>
          <p:nvPr/>
        </p:nvGrpSpPr>
        <p:grpSpPr>
          <a:xfrm>
            <a:off x="6152040" y="5125109"/>
            <a:ext cx="1809380" cy="1655436"/>
            <a:chOff x="6152040" y="5125109"/>
            <a:chExt cx="1809381" cy="1655436"/>
          </a:xfrm>
        </p:grpSpPr>
        <p:pic>
          <p:nvPicPr>
            <p:cNvPr id="19471" name="그림 19470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6152040" y="5125109"/>
              <a:ext cx="1809380" cy="126499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72" name="TextBox 19471"/>
            <p:cNvSpPr txBox="1"/>
            <p:nvPr/>
          </p:nvSpPr>
          <p:spPr>
            <a:xfrm>
              <a:off x="6615492" y="6459929"/>
              <a:ext cx="882475" cy="3206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Server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9476" name="Group 5"/>
          <p:cNvGrpSpPr/>
          <p:nvPr/>
        </p:nvGrpSpPr>
        <p:grpSpPr>
          <a:xfrm>
            <a:off x="8167778" y="1418993"/>
            <a:ext cx="1206272" cy="1757024"/>
            <a:chOff x="8167778" y="1418993"/>
            <a:chExt cx="1206272" cy="1757023"/>
          </a:xfrm>
        </p:grpSpPr>
        <p:pic>
          <p:nvPicPr>
            <p:cNvPr id="19477" name="그림 19476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8167778" y="1418993"/>
              <a:ext cx="1206272" cy="13728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78" name="TextBox 19477"/>
            <p:cNvSpPr txBox="1"/>
            <p:nvPr/>
          </p:nvSpPr>
          <p:spPr>
            <a:xfrm>
              <a:off x="8480468" y="2771284"/>
              <a:ext cx="580892" cy="4047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Safe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19479" name="그림 1947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>
            <a:off x="5042555" y="3428368"/>
            <a:ext cx="1109484" cy="16713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480" name="그림 19479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763387" y="3428368"/>
            <a:ext cx="2595068" cy="16967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481" name="그림 19480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7815402" y="3318854"/>
            <a:ext cx="938069" cy="16173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9482" name="표 19481"/>
          <p:cNvGraphicFramePr/>
          <p:nvPr/>
        </p:nvGraphicFramePr>
        <p:xfrm>
          <a:off x="8231298" y="5026702"/>
          <a:ext cx="3275986" cy="1466660"/>
        </p:xfrm>
        <a:graphic>
          <a:graphicData uri="http://schemas.openxmlformats.org/drawingml/2006/table">
            <a:tbl>
              <a:tblPr firstRow="1" bandRow="1"/>
              <a:tblGrid>
                <a:gridCol w="3275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데이터 저장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어플리케이션 데이터 저장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실시간 모니터링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503" name="표 19502"/>
          <p:cNvGraphicFramePr/>
          <p:nvPr/>
        </p:nvGraphicFramePr>
        <p:xfrm>
          <a:off x="9715319" y="1190420"/>
          <a:ext cx="2266526" cy="1833325"/>
        </p:xfrm>
        <a:graphic>
          <a:graphicData uri="http://schemas.openxmlformats.org/drawingml/2006/table">
            <a:tbl>
              <a:tblPr firstRow="1" bandRow="1"/>
              <a:tblGrid>
                <a:gridCol w="2266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지문인식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블랙박스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기울임 감지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진동 감지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531" name="표 19530"/>
          <p:cNvGraphicFramePr/>
          <p:nvPr/>
        </p:nvGraphicFramePr>
        <p:xfrm>
          <a:off x="188886" y="1441208"/>
          <a:ext cx="4087070" cy="1466660"/>
        </p:xfrm>
        <a:graphic>
          <a:graphicData uri="http://schemas.openxmlformats.org/drawingml/2006/table">
            <a:tbl>
              <a:tblPr firstRow="1" bandRow="1"/>
              <a:tblGrid>
                <a:gridCol w="4087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다중생체인식을 이용한 해제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내/외부 및 상태 조회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관리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552" name="그림 19551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2096729" y="3166472"/>
            <a:ext cx="6071048" cy="24585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556" name="그림 19555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4872758" y="807902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557" name="그림 19556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7585266" y="793613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558" name="그림 19557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6455184" y="4379108"/>
            <a:ext cx="1203090" cy="676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3415697" y="2377658"/>
            <a:ext cx="5099712" cy="2155393"/>
            <a:chOff x="3415697" y="2377658"/>
            <a:chExt cx="5099712" cy="2155393"/>
          </a:xfrm>
        </p:grpSpPr>
        <p:grpSp>
          <p:nvGrpSpPr>
            <p:cNvPr id="20485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0486" name="TextBox 20485"/>
              <p:cNvSpPr txBox="1"/>
              <p:nvPr/>
            </p:nvSpPr>
            <p:spPr>
              <a:xfrm>
                <a:off x="4279138" y="2377658"/>
                <a:ext cx="3372774" cy="7713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05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0487" name="직선 연결선 204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0488" name="TextBox 20487"/>
            <p:cNvSpPr txBox="1"/>
            <p:nvPr/>
          </p:nvSpPr>
          <p:spPr>
            <a:xfrm>
              <a:off x="3415697" y="3747420"/>
              <a:ext cx="5099712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개발 환경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0"/>
            <a:ext cx="3237918" cy="6855173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5125" name="Group 1"/>
          <p:cNvGrpSpPr/>
          <p:nvPr/>
        </p:nvGrpSpPr>
        <p:grpSpPr>
          <a:xfrm>
            <a:off x="479360" y="2915684"/>
            <a:ext cx="2279196" cy="785687"/>
            <a:chOff x="479360" y="2915684"/>
            <a:chExt cx="2279196" cy="785687"/>
          </a:xfrm>
        </p:grpSpPr>
        <p:sp>
          <p:nvSpPr>
            <p:cNvPr id="5126" name="TextBox 5125"/>
            <p:cNvSpPr txBox="1"/>
            <p:nvPr/>
          </p:nvSpPr>
          <p:spPr>
            <a:xfrm>
              <a:off x="949176" y="2915684"/>
              <a:ext cx="1339564" cy="7856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</a:rPr>
                <a:t>목차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견고딕"/>
              </a:endParaRPr>
            </a:p>
          </p:txBody>
        </p:sp>
        <p:cxnSp>
          <p:nvCxnSpPr>
            <p:cNvPr id="5127" name="직선 연결선 5126"/>
            <p:cNvCxnSpPr/>
            <p:nvPr/>
          </p:nvCxnSpPr>
          <p:spPr>
            <a:xfrm>
              <a:off x="479360" y="3699808"/>
              <a:ext cx="2279196" cy="0"/>
            </a:xfrm>
            <a:prstGeom prst="line">
              <a:avLst/>
            </a:prstGeom>
            <a:ln w="19089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  <p:grpSp>
        <p:nvGrpSpPr>
          <p:cNvPr id="5128" name="Group 2"/>
          <p:cNvGrpSpPr/>
          <p:nvPr/>
        </p:nvGrpSpPr>
        <p:grpSpPr>
          <a:xfrm>
            <a:off x="4094996" y="1639583"/>
            <a:ext cx="2431634" cy="707877"/>
            <a:chOff x="4094996" y="1639583"/>
            <a:chExt cx="2431634" cy="707877"/>
          </a:xfrm>
        </p:grpSpPr>
        <p:sp>
          <p:nvSpPr>
            <p:cNvPr id="5129" name="TextBox 5128"/>
            <p:cNvSpPr txBox="1"/>
            <p:nvPr/>
          </p:nvSpPr>
          <p:spPr>
            <a:xfrm>
              <a:off x="4094996" y="1639583"/>
              <a:ext cx="506320" cy="7078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1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  <p:sp>
          <p:nvSpPr>
            <p:cNvPr id="5130" name="TextBox 5129"/>
            <p:cNvSpPr txBox="1"/>
            <p:nvPr/>
          </p:nvSpPr>
          <p:spPr>
            <a:xfrm>
              <a:off x="4880684" y="1766568"/>
              <a:ext cx="1645947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종합설계 개요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</p:grpSp>
      <p:grpSp>
        <p:nvGrpSpPr>
          <p:cNvPr id="5131" name="Group 3"/>
          <p:cNvGrpSpPr/>
          <p:nvPr/>
        </p:nvGrpSpPr>
        <p:grpSpPr>
          <a:xfrm>
            <a:off x="4094996" y="2622083"/>
            <a:ext cx="2817277" cy="707877"/>
            <a:chOff x="4094996" y="2622083"/>
            <a:chExt cx="2817277" cy="707877"/>
          </a:xfrm>
        </p:grpSpPr>
        <p:sp>
          <p:nvSpPr>
            <p:cNvPr id="5132" name="TextBox 5131"/>
            <p:cNvSpPr txBox="1"/>
            <p:nvPr/>
          </p:nvSpPr>
          <p:spPr>
            <a:xfrm>
              <a:off x="4094996" y="2622083"/>
              <a:ext cx="506320" cy="7078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2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  <p:sp>
          <p:nvSpPr>
            <p:cNvPr id="5133" name="TextBox 5132"/>
            <p:cNvSpPr txBox="1"/>
            <p:nvPr/>
          </p:nvSpPr>
          <p:spPr>
            <a:xfrm>
              <a:off x="4880684" y="2747450"/>
              <a:ext cx="2031590" cy="507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관련 연구 및 사례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</p:grpSp>
      <p:grpSp>
        <p:nvGrpSpPr>
          <p:cNvPr id="5134" name="Group 4"/>
          <p:cNvGrpSpPr/>
          <p:nvPr/>
        </p:nvGrpSpPr>
        <p:grpSpPr>
          <a:xfrm>
            <a:off x="4083889" y="3491888"/>
            <a:ext cx="2682366" cy="707877"/>
            <a:chOff x="4083889" y="3491888"/>
            <a:chExt cx="2682366" cy="707877"/>
          </a:xfrm>
        </p:grpSpPr>
        <p:sp>
          <p:nvSpPr>
            <p:cNvPr id="5135" name="TextBox 5134"/>
            <p:cNvSpPr txBox="1"/>
            <p:nvPr/>
          </p:nvSpPr>
          <p:spPr>
            <a:xfrm>
              <a:off x="4083889" y="3491888"/>
              <a:ext cx="506320" cy="7078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3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  <p:sp>
          <p:nvSpPr>
            <p:cNvPr id="5136" name="TextBox 5135"/>
            <p:cNvSpPr txBox="1"/>
            <p:nvPr/>
          </p:nvSpPr>
          <p:spPr>
            <a:xfrm>
              <a:off x="4869576" y="3618817"/>
              <a:ext cx="1896679" cy="4920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시스템 시나리오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</p:grpSp>
      <p:grpSp>
        <p:nvGrpSpPr>
          <p:cNvPr id="5140" name="Group 5"/>
          <p:cNvGrpSpPr/>
          <p:nvPr/>
        </p:nvGrpSpPr>
        <p:grpSpPr>
          <a:xfrm>
            <a:off x="4094996" y="4474332"/>
            <a:ext cx="2452231" cy="707933"/>
            <a:chOff x="4094996" y="4474332"/>
            <a:chExt cx="2452231" cy="707933"/>
          </a:xfrm>
        </p:grpSpPr>
        <p:sp>
          <p:nvSpPr>
            <p:cNvPr id="5141" name="TextBox 5140"/>
            <p:cNvSpPr txBox="1"/>
            <p:nvPr/>
          </p:nvSpPr>
          <p:spPr>
            <a:xfrm>
              <a:off x="4094996" y="4474332"/>
              <a:ext cx="506320" cy="70793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4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  <p:sp>
          <p:nvSpPr>
            <p:cNvPr id="5142" name="TextBox 5141"/>
            <p:cNvSpPr txBox="1"/>
            <p:nvPr/>
          </p:nvSpPr>
          <p:spPr>
            <a:xfrm>
              <a:off x="4880684" y="4599754"/>
              <a:ext cx="1666543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시스템 구상도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</p:grpSp>
      <p:grpSp>
        <p:nvGrpSpPr>
          <p:cNvPr id="5143" name="Group 6"/>
          <p:cNvGrpSpPr/>
          <p:nvPr/>
        </p:nvGrpSpPr>
        <p:grpSpPr>
          <a:xfrm>
            <a:off x="8285218" y="1642765"/>
            <a:ext cx="2831623" cy="707877"/>
            <a:chOff x="8285218" y="1642765"/>
            <a:chExt cx="2831623" cy="707877"/>
          </a:xfrm>
        </p:grpSpPr>
        <p:sp>
          <p:nvSpPr>
            <p:cNvPr id="5144" name="TextBox 5143"/>
            <p:cNvSpPr txBox="1"/>
            <p:nvPr/>
          </p:nvSpPr>
          <p:spPr>
            <a:xfrm>
              <a:off x="8285218" y="1642765"/>
              <a:ext cx="504757" cy="7078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5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  <p:sp>
          <p:nvSpPr>
            <p:cNvPr id="5145" name="TextBox 5144"/>
            <p:cNvSpPr txBox="1"/>
            <p:nvPr/>
          </p:nvSpPr>
          <p:spPr>
            <a:xfrm>
              <a:off x="9070906" y="1776113"/>
              <a:ext cx="2045935" cy="49677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개발 환경 및 방법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</p:grpSp>
      <p:grpSp>
        <p:nvGrpSpPr>
          <p:cNvPr id="5146" name="Group 7"/>
          <p:cNvGrpSpPr/>
          <p:nvPr/>
        </p:nvGrpSpPr>
        <p:grpSpPr>
          <a:xfrm>
            <a:off x="8285218" y="2620465"/>
            <a:ext cx="1969744" cy="707933"/>
            <a:chOff x="8285218" y="2620465"/>
            <a:chExt cx="1969745" cy="707933"/>
          </a:xfrm>
        </p:grpSpPr>
        <p:sp>
          <p:nvSpPr>
            <p:cNvPr id="5147" name="TextBox 5146"/>
            <p:cNvSpPr txBox="1"/>
            <p:nvPr/>
          </p:nvSpPr>
          <p:spPr>
            <a:xfrm>
              <a:off x="8285218" y="2620465"/>
              <a:ext cx="504757" cy="70793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6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  <p:sp>
          <p:nvSpPr>
            <p:cNvPr id="5148" name="TextBox 5147"/>
            <p:cNvSpPr txBox="1"/>
            <p:nvPr/>
          </p:nvSpPr>
          <p:spPr>
            <a:xfrm>
              <a:off x="9070906" y="2747450"/>
              <a:ext cx="1184057" cy="507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업무 분담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</p:grpSp>
      <p:grpSp>
        <p:nvGrpSpPr>
          <p:cNvPr id="5149" name="Group 8"/>
          <p:cNvGrpSpPr/>
          <p:nvPr/>
        </p:nvGrpSpPr>
        <p:grpSpPr>
          <a:xfrm>
            <a:off x="8285218" y="3491888"/>
            <a:ext cx="2969715" cy="707877"/>
            <a:chOff x="8285218" y="3491888"/>
            <a:chExt cx="2969716" cy="707877"/>
          </a:xfrm>
        </p:grpSpPr>
        <p:sp>
          <p:nvSpPr>
            <p:cNvPr id="5150" name="TextBox 5149"/>
            <p:cNvSpPr txBox="1"/>
            <p:nvPr/>
          </p:nvSpPr>
          <p:spPr>
            <a:xfrm>
              <a:off x="8285218" y="3491888"/>
              <a:ext cx="504757" cy="7078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7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  <p:sp>
          <p:nvSpPr>
            <p:cNvPr id="5151" name="TextBox 5150"/>
            <p:cNvSpPr txBox="1"/>
            <p:nvPr/>
          </p:nvSpPr>
          <p:spPr>
            <a:xfrm>
              <a:off x="9070906" y="3618817"/>
              <a:ext cx="2184028" cy="507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종합설계 수행 일정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</p:grpSp>
      <p:grpSp>
        <p:nvGrpSpPr>
          <p:cNvPr id="5152" name="Group 9"/>
          <p:cNvGrpSpPr/>
          <p:nvPr/>
        </p:nvGrpSpPr>
        <p:grpSpPr>
          <a:xfrm>
            <a:off x="8285218" y="4474332"/>
            <a:ext cx="2815715" cy="707933"/>
            <a:chOff x="8285218" y="4474332"/>
            <a:chExt cx="2815715" cy="707933"/>
          </a:xfrm>
        </p:grpSpPr>
        <p:sp>
          <p:nvSpPr>
            <p:cNvPr id="5156" name="TextBox 5155"/>
            <p:cNvSpPr txBox="1"/>
            <p:nvPr/>
          </p:nvSpPr>
          <p:spPr>
            <a:xfrm>
              <a:off x="8285218" y="4474332"/>
              <a:ext cx="504757" cy="70793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8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  <p:sp>
          <p:nvSpPr>
            <p:cNvPr id="5157" name="TextBox 5156"/>
            <p:cNvSpPr txBox="1"/>
            <p:nvPr/>
          </p:nvSpPr>
          <p:spPr>
            <a:xfrm>
              <a:off x="9070906" y="4602936"/>
              <a:ext cx="2030027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000000">
                      <a:alpha val="100000"/>
                    </a:srgbClr>
                  </a:solidFill>
                  <a:latin typeface="HY견고딕"/>
                </a:rPr>
                <a:t>참고 자료 및 문헌</a:t>
              </a:r>
              <a:endParaRPr kumimoji="1" lang="ko-KR" altLang="en-US" sz="1800" b="0" i="0">
                <a:solidFill>
                  <a:srgbClr val="000000">
                    <a:alpha val="100000"/>
                  </a:srgbClr>
                </a:solidFill>
                <a:latin typeface="HY견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8" name="Group 1"/>
          <p:cNvGrpSpPr/>
          <p:nvPr/>
        </p:nvGrpSpPr>
        <p:grpSpPr>
          <a:xfrm>
            <a:off x="279366" y="198375"/>
            <a:ext cx="3379137" cy="1057128"/>
            <a:chOff x="279366" y="198375"/>
            <a:chExt cx="3379137" cy="1057128"/>
          </a:xfrm>
        </p:grpSpPr>
        <p:sp>
          <p:nvSpPr>
            <p:cNvPr id="21509" name="TextBox 21508"/>
            <p:cNvSpPr txBox="1"/>
            <p:nvPr/>
          </p:nvSpPr>
          <p:spPr>
            <a:xfrm>
              <a:off x="279366" y="261895"/>
              <a:ext cx="2020482" cy="47617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05 개발 환경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1510" name="직선 연결선 21509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1511" name="직선 연결선 21510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1512" name="TextBox 21511"/>
          <p:cNvSpPr txBox="1"/>
          <p:nvPr/>
        </p:nvSpPr>
        <p:spPr>
          <a:xfrm>
            <a:off x="285674" y="796795"/>
            <a:ext cx="1966562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- SW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cxnSp>
        <p:nvCxnSpPr>
          <p:cNvPr id="21513" name="직선 연결선 21512"/>
          <p:cNvCxnSpPr/>
          <p:nvPr/>
        </p:nvCxnSpPr>
        <p:spPr>
          <a:xfrm>
            <a:off x="404582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1514" name="Group 2"/>
          <p:cNvGrpSpPr/>
          <p:nvPr/>
        </p:nvGrpSpPr>
        <p:grpSpPr>
          <a:xfrm>
            <a:off x="374591" y="1577682"/>
            <a:ext cx="3283912" cy="4848924"/>
            <a:chOff x="374591" y="1577682"/>
            <a:chExt cx="3283912" cy="4848924"/>
          </a:xfrm>
        </p:grpSpPr>
        <p:sp>
          <p:nvSpPr>
            <p:cNvPr id="21515" name="TextBox 21514"/>
            <p:cNvSpPr txBox="1"/>
            <p:nvPr/>
          </p:nvSpPr>
          <p:spPr>
            <a:xfrm>
              <a:off x="374591" y="1577682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1516" name="TextBox 21515"/>
            <p:cNvSpPr txBox="1"/>
            <p:nvPr/>
          </p:nvSpPr>
          <p:spPr>
            <a:xfrm>
              <a:off x="1317405" y="1777676"/>
              <a:ext cx="1526888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Application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1517" name="그림 21516" descr="관련 이미지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rcRect l="25670" r="26850"/>
            <a:stretch>
              <a:fillRect/>
            </a:stretch>
          </p:blipFill>
          <p:spPr>
            <a:xfrm>
              <a:off x="677736" y="2553819"/>
              <a:ext cx="2568108" cy="270458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grpSp>
          <p:nvGrpSpPr>
            <p:cNvPr id="21518" name="Group 2"/>
            <p:cNvGrpSpPr/>
            <p:nvPr/>
          </p:nvGrpSpPr>
          <p:grpSpPr>
            <a:xfrm>
              <a:off x="938013" y="5398112"/>
              <a:ext cx="2285615" cy="771398"/>
              <a:chOff x="938013" y="5398112"/>
              <a:chExt cx="2285615" cy="771398"/>
            </a:xfrm>
          </p:grpSpPr>
          <p:sp>
            <p:nvSpPr>
              <p:cNvPr id="21519" name="TextBox 21518"/>
              <p:cNvSpPr txBox="1"/>
              <p:nvPr/>
            </p:nvSpPr>
            <p:spPr>
              <a:xfrm>
                <a:off x="1176131" y="5799663"/>
                <a:ext cx="1809436" cy="3698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80808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개발 언어: JAVA</a:t>
                </a:r>
                <a:endParaRPr kumimoji="1" lang="ko-KR" altLang="en-US" sz="1800" b="0" i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sp>
            <p:nvSpPr>
              <p:cNvPr id="21520" name="TextBox 21519"/>
              <p:cNvSpPr txBox="1"/>
              <p:nvPr/>
            </p:nvSpPr>
            <p:spPr>
              <a:xfrm>
                <a:off x="938013" y="5398112"/>
                <a:ext cx="2285615" cy="3999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000" b="0" i="0" baseline="0">
                    <a:solidFill>
                      <a:srgbClr val="00000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| Android Studio |</a:t>
                </a:r>
                <a:endParaRPr kumimoji="1" lang="ko-KR" altLang="en-US" sz="2000" b="0" i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</p:grpSp>
      </p:grpSp>
      <p:grpSp>
        <p:nvGrpSpPr>
          <p:cNvPr id="21524" name="Group 3"/>
          <p:cNvGrpSpPr/>
          <p:nvPr/>
        </p:nvGrpSpPr>
        <p:grpSpPr>
          <a:xfrm>
            <a:off x="4441009" y="1577682"/>
            <a:ext cx="3283968" cy="4848924"/>
            <a:chOff x="4441009" y="1577682"/>
            <a:chExt cx="3283968" cy="4848924"/>
          </a:xfrm>
        </p:grpSpPr>
        <p:sp>
          <p:nvSpPr>
            <p:cNvPr id="21525" name="TextBox 21524"/>
            <p:cNvSpPr txBox="1"/>
            <p:nvPr/>
          </p:nvSpPr>
          <p:spPr>
            <a:xfrm>
              <a:off x="4441009" y="1577682"/>
              <a:ext cx="3283968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grpSp>
          <p:nvGrpSpPr>
            <p:cNvPr id="21526" name="Group 3"/>
            <p:cNvGrpSpPr/>
            <p:nvPr/>
          </p:nvGrpSpPr>
          <p:grpSpPr>
            <a:xfrm>
              <a:off x="5244168" y="5398112"/>
              <a:ext cx="1963325" cy="771398"/>
              <a:chOff x="5244168" y="5398112"/>
              <a:chExt cx="1963325" cy="771398"/>
            </a:xfrm>
          </p:grpSpPr>
          <p:sp>
            <p:nvSpPr>
              <p:cNvPr id="21527" name="TextBox 21526"/>
              <p:cNvSpPr txBox="1"/>
              <p:nvPr/>
            </p:nvSpPr>
            <p:spPr>
              <a:xfrm>
                <a:off x="5244168" y="5799663"/>
                <a:ext cx="1963325" cy="3698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80808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개발 언어: C/C++</a:t>
                </a:r>
                <a:endParaRPr kumimoji="1" lang="ko-KR" altLang="en-US" sz="1800" b="0" i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sp>
            <p:nvSpPr>
              <p:cNvPr id="21528" name="TextBox 21527"/>
              <p:cNvSpPr txBox="1"/>
              <p:nvPr/>
            </p:nvSpPr>
            <p:spPr>
              <a:xfrm>
                <a:off x="5460014" y="5398112"/>
                <a:ext cx="1530070" cy="3999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000" b="0" i="0" baseline="0">
                    <a:solidFill>
                      <a:srgbClr val="00000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| 아두이노 |</a:t>
                </a:r>
                <a:endParaRPr kumimoji="1" lang="ko-KR" altLang="en-US" sz="2000" b="0" i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</p:grpSp>
        <p:sp>
          <p:nvSpPr>
            <p:cNvPr id="21529" name="TextBox 21528"/>
            <p:cNvSpPr txBox="1"/>
            <p:nvPr/>
          </p:nvSpPr>
          <p:spPr>
            <a:xfrm>
              <a:off x="5564783" y="1777676"/>
              <a:ext cx="111104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Arduino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1530" name="그림 21529" descr="아두이노에 대한 이미지 검색결과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5167977" y="3196613"/>
              <a:ext cx="1904605" cy="12951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1531" name="Group 4"/>
          <p:cNvGrpSpPr/>
          <p:nvPr/>
        </p:nvGrpSpPr>
        <p:grpSpPr>
          <a:xfrm>
            <a:off x="8451889" y="1577682"/>
            <a:ext cx="3285531" cy="4867957"/>
            <a:chOff x="8451889" y="1577682"/>
            <a:chExt cx="3285531" cy="4867958"/>
          </a:xfrm>
        </p:grpSpPr>
        <p:sp>
          <p:nvSpPr>
            <p:cNvPr id="21532" name="TextBox 21531"/>
            <p:cNvSpPr txBox="1"/>
            <p:nvPr/>
          </p:nvSpPr>
          <p:spPr>
            <a:xfrm>
              <a:off x="8451889" y="1577682"/>
              <a:ext cx="3285531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1533" name="TextBox 21532"/>
            <p:cNvSpPr txBox="1"/>
            <p:nvPr/>
          </p:nvSpPr>
          <p:spPr>
            <a:xfrm>
              <a:off x="9729608" y="1777676"/>
              <a:ext cx="730093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Web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grpSp>
          <p:nvGrpSpPr>
            <p:cNvPr id="21534" name="Group 4"/>
            <p:cNvGrpSpPr/>
            <p:nvPr/>
          </p:nvGrpSpPr>
          <p:grpSpPr>
            <a:xfrm>
              <a:off x="8785231" y="5398112"/>
              <a:ext cx="2617283" cy="1047527"/>
              <a:chOff x="8785231" y="5398112"/>
              <a:chExt cx="2617283" cy="1047527"/>
            </a:xfrm>
          </p:grpSpPr>
          <p:sp>
            <p:nvSpPr>
              <p:cNvPr id="21535" name="TextBox 21534"/>
              <p:cNvSpPr txBox="1"/>
              <p:nvPr/>
            </p:nvSpPr>
            <p:spPr>
              <a:xfrm>
                <a:off x="8974062" y="5799663"/>
                <a:ext cx="2241185" cy="6459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80808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개발 도구: JSP/CSS/</a:t>
                </a:r>
              </a:p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80808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HTML/JAVAScritp</a:t>
                </a:r>
                <a:endParaRPr kumimoji="1" lang="ko-KR" altLang="en-US" sz="1800" b="0" i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sp>
            <p:nvSpPr>
              <p:cNvPr id="21536" name="TextBox 21535"/>
              <p:cNvSpPr txBox="1"/>
              <p:nvPr/>
            </p:nvSpPr>
            <p:spPr>
              <a:xfrm>
                <a:off x="8785231" y="5398112"/>
                <a:ext cx="2617283" cy="3999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000" b="0" i="0" baseline="0">
                    <a:solidFill>
                      <a:srgbClr val="00000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| Eclipse &amp; VSCode |</a:t>
                </a:r>
                <a:endParaRPr kumimoji="1" lang="ko-KR" altLang="en-US" sz="2000" b="0" i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</p:grpSp>
        <p:pic>
          <p:nvPicPr>
            <p:cNvPr id="21540" name="그림 21539" descr="이클립스에 대한 이미지 검색결과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736001" y="2177664"/>
              <a:ext cx="2717308" cy="144751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21541" name="그림 21540" descr="vscode에 대한 이미지 검색결과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9464530" y="3582312"/>
              <a:ext cx="1490383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cxnSp>
        <p:nvCxnSpPr>
          <p:cNvPr id="21542" name="직선 연결선 21541"/>
          <p:cNvCxnSpPr/>
          <p:nvPr/>
        </p:nvCxnSpPr>
        <p:spPr>
          <a:xfrm>
            <a:off x="8026503" y="1601516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1"/>
          <p:cNvGrpSpPr/>
          <p:nvPr/>
        </p:nvGrpSpPr>
        <p:grpSpPr>
          <a:xfrm>
            <a:off x="279366" y="198375"/>
            <a:ext cx="3379137" cy="1057128"/>
            <a:chOff x="279366" y="198375"/>
            <a:chExt cx="3379137" cy="1057128"/>
          </a:xfrm>
        </p:grpSpPr>
        <p:sp>
          <p:nvSpPr>
            <p:cNvPr id="22533" name="TextBox 22532"/>
            <p:cNvSpPr txBox="1"/>
            <p:nvPr/>
          </p:nvSpPr>
          <p:spPr>
            <a:xfrm>
              <a:off x="279366" y="268259"/>
              <a:ext cx="2020482" cy="47612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05 개발 환경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2534" name="직선 연결선 22533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2535" name="직선 연결선 22534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2536" name="TextBox 22535"/>
          <p:cNvSpPr txBox="1"/>
          <p:nvPr/>
        </p:nvSpPr>
        <p:spPr>
          <a:xfrm>
            <a:off x="285674" y="796795"/>
            <a:ext cx="1966562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- SW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cxnSp>
        <p:nvCxnSpPr>
          <p:cNvPr id="22537" name="직선 연결선 22536"/>
          <p:cNvCxnSpPr/>
          <p:nvPr/>
        </p:nvCxnSpPr>
        <p:spPr>
          <a:xfrm>
            <a:off x="4042639" y="1598334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2538" name="Group 2"/>
          <p:cNvGrpSpPr/>
          <p:nvPr/>
        </p:nvGrpSpPr>
        <p:grpSpPr>
          <a:xfrm>
            <a:off x="371409" y="1574500"/>
            <a:ext cx="3283912" cy="4848924"/>
            <a:chOff x="371409" y="1574500"/>
            <a:chExt cx="3283912" cy="4848924"/>
          </a:xfrm>
        </p:grpSpPr>
        <p:sp>
          <p:nvSpPr>
            <p:cNvPr id="22539" name="TextBox 22538"/>
            <p:cNvSpPr txBox="1"/>
            <p:nvPr/>
          </p:nvSpPr>
          <p:spPr>
            <a:xfrm>
              <a:off x="371409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540" name="TextBox 22539"/>
            <p:cNvSpPr txBox="1"/>
            <p:nvPr/>
          </p:nvSpPr>
          <p:spPr>
            <a:xfrm>
              <a:off x="1258685" y="1774494"/>
              <a:ext cx="1639583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Web Server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541" name="TextBox 22540"/>
            <p:cNvSpPr txBox="1"/>
            <p:nvPr/>
          </p:nvSpPr>
          <p:spPr>
            <a:xfrm>
              <a:off x="1372943" y="5333029"/>
              <a:ext cx="141101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Apache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2542" name="그림 22541" descr="apache에 대한 이미지 검색결과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511065" y="3072866"/>
              <a:ext cx="3004601" cy="157131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543" name="Group 3"/>
          <p:cNvGrpSpPr/>
          <p:nvPr/>
        </p:nvGrpSpPr>
        <p:grpSpPr>
          <a:xfrm>
            <a:off x="4410868" y="1574500"/>
            <a:ext cx="3283912" cy="4848924"/>
            <a:chOff x="4410868" y="1574500"/>
            <a:chExt cx="3283912" cy="4848924"/>
          </a:xfrm>
        </p:grpSpPr>
        <p:sp>
          <p:nvSpPr>
            <p:cNvPr id="22544" name="TextBox 22543"/>
            <p:cNvSpPr txBox="1"/>
            <p:nvPr/>
          </p:nvSpPr>
          <p:spPr>
            <a:xfrm>
              <a:off x="4410868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548" name="TextBox 22547"/>
            <p:cNvSpPr txBox="1"/>
            <p:nvPr/>
          </p:nvSpPr>
          <p:spPr>
            <a:xfrm>
              <a:off x="5352063" y="5474303"/>
              <a:ext cx="1401522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Tomcat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549" name="TextBox 22548"/>
            <p:cNvSpPr txBox="1"/>
            <p:nvPr/>
          </p:nvSpPr>
          <p:spPr>
            <a:xfrm>
              <a:off x="5010794" y="1774494"/>
              <a:ext cx="215863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Web Application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2550" name="그림 22549" descr="tomcat에 대한 이미지 검색결과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721939" y="2606176"/>
              <a:ext cx="2736342" cy="273796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551" name="Group 4"/>
          <p:cNvGrpSpPr/>
          <p:nvPr/>
        </p:nvGrpSpPr>
        <p:grpSpPr>
          <a:xfrm>
            <a:off x="8534443" y="1574500"/>
            <a:ext cx="3283912" cy="4848924"/>
            <a:chOff x="8534443" y="1574500"/>
            <a:chExt cx="3283912" cy="4848924"/>
          </a:xfrm>
        </p:grpSpPr>
        <p:sp>
          <p:nvSpPr>
            <p:cNvPr id="22552" name="TextBox 22551"/>
            <p:cNvSpPr txBox="1"/>
            <p:nvPr/>
          </p:nvSpPr>
          <p:spPr>
            <a:xfrm>
              <a:off x="8534443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553" name="TextBox 22552"/>
            <p:cNvSpPr txBox="1"/>
            <p:nvPr/>
          </p:nvSpPr>
          <p:spPr>
            <a:xfrm>
              <a:off x="9555011" y="5474303"/>
              <a:ext cx="124277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MySQL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554" name="TextBox 22553"/>
            <p:cNvSpPr txBox="1"/>
            <p:nvPr/>
          </p:nvSpPr>
          <p:spPr>
            <a:xfrm>
              <a:off x="9539159" y="1774494"/>
              <a:ext cx="1347490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DataBase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cxnSp>
        <p:nvCxnSpPr>
          <p:cNvPr id="22555" name="직선 연결선 22554"/>
          <p:cNvCxnSpPr/>
          <p:nvPr/>
        </p:nvCxnSpPr>
        <p:spPr>
          <a:xfrm>
            <a:off x="8075735" y="1574500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2556" name="그림 22555" descr="mySQL에 대한 이미지 검색결과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747108" y="3171272"/>
            <a:ext cx="2850656" cy="1472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6" name="Group 1"/>
          <p:cNvGrpSpPr/>
          <p:nvPr/>
        </p:nvGrpSpPr>
        <p:grpSpPr>
          <a:xfrm>
            <a:off x="222209" y="198375"/>
            <a:ext cx="3436294" cy="1057128"/>
            <a:chOff x="222209" y="198375"/>
            <a:chExt cx="3436294" cy="1057128"/>
          </a:xfrm>
        </p:grpSpPr>
        <p:sp>
          <p:nvSpPr>
            <p:cNvPr id="23557" name="TextBox 23556"/>
            <p:cNvSpPr txBox="1"/>
            <p:nvPr/>
          </p:nvSpPr>
          <p:spPr>
            <a:xfrm>
              <a:off x="222209" y="263458"/>
              <a:ext cx="2020538" cy="46663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05 개발 환경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3558" name="직선 연결선 23557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3559" name="직선 연결선 23558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560" name="TextBox 23559"/>
          <p:cNvSpPr txBox="1"/>
          <p:nvPr/>
        </p:nvSpPr>
        <p:spPr>
          <a:xfrm>
            <a:off x="222209" y="809465"/>
            <a:ext cx="3229992" cy="3873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– 아두이노(HW)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3561" name="TextBox 23560"/>
          <p:cNvSpPr txBox="1"/>
          <p:nvPr/>
        </p:nvSpPr>
        <p:spPr>
          <a:xfrm>
            <a:off x="377773" y="1872901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3562" name="Group 2"/>
          <p:cNvGrpSpPr/>
          <p:nvPr/>
        </p:nvGrpSpPr>
        <p:grpSpPr>
          <a:xfrm>
            <a:off x="890401" y="5171103"/>
            <a:ext cx="2185591" cy="771398"/>
            <a:chOff x="890401" y="5171103"/>
            <a:chExt cx="2185591" cy="771397"/>
          </a:xfrm>
        </p:grpSpPr>
        <p:sp>
          <p:nvSpPr>
            <p:cNvPr id="23563" name="TextBox 23562"/>
            <p:cNvSpPr txBox="1"/>
            <p:nvPr/>
          </p:nvSpPr>
          <p:spPr>
            <a:xfrm>
              <a:off x="890401" y="5574272"/>
              <a:ext cx="2185591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아두이노 메인보드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3564" name="TextBox 23563"/>
            <p:cNvSpPr txBox="1"/>
            <p:nvPr/>
          </p:nvSpPr>
          <p:spPr>
            <a:xfrm>
              <a:off x="1501491" y="5171103"/>
              <a:ext cx="963466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UNO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3565" name="TextBox 23564"/>
          <p:cNvSpPr txBox="1"/>
          <p:nvPr/>
        </p:nvSpPr>
        <p:spPr>
          <a:xfrm>
            <a:off x="8921705" y="1937984"/>
            <a:ext cx="12188202" cy="4570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3566" name="그림 23565" descr="EMB00004c140a0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03164" y="2069713"/>
            <a:ext cx="2761739" cy="2761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3567" name="TextBox 23566"/>
          <p:cNvSpPr txBox="1"/>
          <p:nvPr/>
        </p:nvSpPr>
        <p:spPr>
          <a:xfrm>
            <a:off x="4409249" y="1872901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3568" name="Group 3"/>
          <p:cNvGrpSpPr/>
          <p:nvPr/>
        </p:nvGrpSpPr>
        <p:grpSpPr>
          <a:xfrm>
            <a:off x="4533052" y="5171103"/>
            <a:ext cx="2963352" cy="1049146"/>
            <a:chOff x="4533052" y="5171103"/>
            <a:chExt cx="2963352" cy="1049145"/>
          </a:xfrm>
        </p:grpSpPr>
        <p:sp>
          <p:nvSpPr>
            <p:cNvPr id="23572" name="TextBox 23571"/>
            <p:cNvSpPr txBox="1"/>
            <p:nvPr/>
          </p:nvSpPr>
          <p:spPr>
            <a:xfrm>
              <a:off x="4533052" y="5574272"/>
              <a:ext cx="2963352" cy="6459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물리적 잠금/해제를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위한 서브 모터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3573" name="TextBox 23572"/>
            <p:cNvSpPr txBox="1"/>
            <p:nvPr/>
          </p:nvSpPr>
          <p:spPr>
            <a:xfrm>
              <a:off x="5458395" y="5171103"/>
              <a:ext cx="1112666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SG90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3574" name="TextBox 23573"/>
          <p:cNvSpPr txBox="1"/>
          <p:nvPr/>
        </p:nvSpPr>
        <p:spPr>
          <a:xfrm>
            <a:off x="8440781" y="1872901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3575" name="Group 4"/>
          <p:cNvGrpSpPr/>
          <p:nvPr/>
        </p:nvGrpSpPr>
        <p:grpSpPr>
          <a:xfrm>
            <a:off x="8839151" y="5171103"/>
            <a:ext cx="2414163" cy="771398"/>
            <a:chOff x="8839151" y="5171103"/>
            <a:chExt cx="2414163" cy="771397"/>
          </a:xfrm>
        </p:grpSpPr>
        <p:sp>
          <p:nvSpPr>
            <p:cNvPr id="23576" name="TextBox 23575"/>
            <p:cNvSpPr txBox="1"/>
            <p:nvPr/>
          </p:nvSpPr>
          <p:spPr>
            <a:xfrm>
              <a:off x="8839151" y="5574272"/>
              <a:ext cx="2414163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지문인식 장치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3577" name="TextBox 23576"/>
            <p:cNvSpPr txBox="1"/>
            <p:nvPr/>
          </p:nvSpPr>
          <p:spPr>
            <a:xfrm>
              <a:off x="9196271" y="5171103"/>
              <a:ext cx="1699922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GT-511C3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23578" name="그림 23577" descr="EMB00004c140a0a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639441" y="2069713"/>
            <a:ext cx="2761739" cy="2761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23579" name="TextBox 23578"/>
          <p:cNvSpPr txBox="1"/>
          <p:nvPr/>
        </p:nvSpPr>
        <p:spPr>
          <a:xfrm>
            <a:off x="0" y="0"/>
            <a:ext cx="12186584" cy="4555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3580" name="그림 23579" descr="EMB00004c140a1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667735" y="2020538"/>
            <a:ext cx="2761739" cy="2761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23581" name="직선 연결선 23580"/>
          <p:cNvCxnSpPr/>
          <p:nvPr/>
        </p:nvCxnSpPr>
        <p:spPr>
          <a:xfrm>
            <a:off x="404582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23582" name="직선 연결선 23581"/>
          <p:cNvCxnSpPr/>
          <p:nvPr/>
        </p:nvCxnSpPr>
        <p:spPr>
          <a:xfrm>
            <a:off x="7983692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0" name="Group 1"/>
          <p:cNvGrpSpPr/>
          <p:nvPr/>
        </p:nvGrpSpPr>
        <p:grpSpPr>
          <a:xfrm>
            <a:off x="279366" y="198375"/>
            <a:ext cx="3379137" cy="1057128"/>
            <a:chOff x="279366" y="198375"/>
            <a:chExt cx="3379137" cy="1057128"/>
          </a:xfrm>
        </p:grpSpPr>
        <p:sp>
          <p:nvSpPr>
            <p:cNvPr id="24581" name="TextBox 24580"/>
            <p:cNvSpPr txBox="1"/>
            <p:nvPr/>
          </p:nvSpPr>
          <p:spPr>
            <a:xfrm>
              <a:off x="279366" y="266640"/>
              <a:ext cx="2020482" cy="4634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05 개발 환경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4582" name="직선 연결선 2458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4583" name="직선 연결선 2458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4584" name="TextBox 24583"/>
          <p:cNvSpPr txBox="1"/>
          <p:nvPr/>
        </p:nvSpPr>
        <p:spPr>
          <a:xfrm>
            <a:off x="241243" y="809465"/>
            <a:ext cx="3229992" cy="3873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– 아두이노(HW)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4585" name="TextBox 24584"/>
          <p:cNvSpPr txBox="1"/>
          <p:nvPr/>
        </p:nvSpPr>
        <p:spPr>
          <a:xfrm>
            <a:off x="377773" y="1914150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4586" name="Group 2"/>
          <p:cNvGrpSpPr/>
          <p:nvPr/>
        </p:nvGrpSpPr>
        <p:grpSpPr>
          <a:xfrm>
            <a:off x="506320" y="5213970"/>
            <a:ext cx="2953807" cy="1325331"/>
            <a:chOff x="506320" y="5213970"/>
            <a:chExt cx="2953807" cy="1325331"/>
          </a:xfrm>
        </p:grpSpPr>
        <p:sp>
          <p:nvSpPr>
            <p:cNvPr id="24587" name="TextBox 24586"/>
            <p:cNvSpPr txBox="1"/>
            <p:nvPr/>
          </p:nvSpPr>
          <p:spPr>
            <a:xfrm>
              <a:off x="506320" y="5615522"/>
              <a:ext cx="2953807" cy="9237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 안의 블랙박스를 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실행하기 위해 감지 센서로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적외선 센서 이용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588" name="TextBox 24587"/>
            <p:cNvSpPr txBox="1"/>
            <p:nvPr/>
          </p:nvSpPr>
          <p:spPr>
            <a:xfrm>
              <a:off x="1255503" y="5213970"/>
              <a:ext cx="145544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PIR 센서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4589" name="TextBox 24588"/>
          <p:cNvSpPr txBox="1"/>
          <p:nvPr/>
        </p:nvSpPr>
        <p:spPr>
          <a:xfrm>
            <a:off x="8921705" y="1937984"/>
            <a:ext cx="12188202" cy="4570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4590" name="TextBox 24589"/>
          <p:cNvSpPr txBox="1"/>
          <p:nvPr/>
        </p:nvSpPr>
        <p:spPr>
          <a:xfrm>
            <a:off x="4409249" y="1914150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4591" name="Group 3"/>
          <p:cNvGrpSpPr/>
          <p:nvPr/>
        </p:nvGrpSpPr>
        <p:grpSpPr>
          <a:xfrm>
            <a:off x="4466406" y="5213970"/>
            <a:ext cx="3096644" cy="1353909"/>
            <a:chOff x="4466406" y="5213970"/>
            <a:chExt cx="3096644" cy="1353909"/>
          </a:xfrm>
        </p:grpSpPr>
        <p:sp>
          <p:nvSpPr>
            <p:cNvPr id="24592" name="TextBox 24591"/>
            <p:cNvSpPr txBox="1"/>
            <p:nvPr/>
          </p:nvSpPr>
          <p:spPr>
            <a:xfrm>
              <a:off x="4810856" y="5921904"/>
              <a:ext cx="2491917" cy="6459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 안의 블랙박스를 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촬영하기 위한 카메라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596" name="TextBox 24595"/>
            <p:cNvSpPr txBox="1"/>
            <p:nvPr/>
          </p:nvSpPr>
          <p:spPr>
            <a:xfrm>
              <a:off x="4466406" y="5213970"/>
              <a:ext cx="3096644" cy="70793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TTL Serial JPEG Camera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with NTSC Video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4597" name="TextBox 24596"/>
          <p:cNvSpPr txBox="1"/>
          <p:nvPr/>
        </p:nvSpPr>
        <p:spPr>
          <a:xfrm>
            <a:off x="8440781" y="1914150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4598" name="Group 4"/>
          <p:cNvGrpSpPr/>
          <p:nvPr/>
        </p:nvGrpSpPr>
        <p:grpSpPr>
          <a:xfrm>
            <a:off x="8569329" y="5213970"/>
            <a:ext cx="2953807" cy="1353909"/>
            <a:chOff x="8569329" y="5213970"/>
            <a:chExt cx="2953807" cy="1353909"/>
          </a:xfrm>
        </p:grpSpPr>
        <p:sp>
          <p:nvSpPr>
            <p:cNvPr id="24599" name="TextBox 24598"/>
            <p:cNvSpPr txBox="1"/>
            <p:nvPr/>
          </p:nvSpPr>
          <p:spPr>
            <a:xfrm>
              <a:off x="8569329" y="5921904"/>
              <a:ext cx="2953807" cy="6459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금고와 서버의 통신을 위한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Wi-Fi 모듈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600" name="TextBox 24599"/>
            <p:cNvSpPr txBox="1"/>
            <p:nvPr/>
          </p:nvSpPr>
          <p:spPr>
            <a:xfrm>
              <a:off x="9051871" y="5213970"/>
              <a:ext cx="1988778" cy="70793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ATSAMD21 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&amp; ATWINC1500|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4601" name="TextBox 24600"/>
          <p:cNvSpPr txBox="1"/>
          <p:nvPr/>
        </p:nvSpPr>
        <p:spPr>
          <a:xfrm>
            <a:off x="0" y="0"/>
            <a:ext cx="12186584" cy="4555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4602" name="그림 24601" descr="EMB00004c140a1b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11090" y="2058605"/>
            <a:ext cx="2772847" cy="27712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603" name="그림 24602" descr="EMB00004c140a1e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667963" y="2136359"/>
            <a:ext cx="2693530" cy="26935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604" name="그림 24603" descr="EMB00004c140a3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672536" y="2107837"/>
            <a:ext cx="2747450" cy="27490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4605" name="그림 24604" descr="EMB00004c140a30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8672536" y="2080821"/>
            <a:ext cx="2747450" cy="27490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24606" name="직선 연결선 24605"/>
          <p:cNvCxnSpPr/>
          <p:nvPr/>
        </p:nvCxnSpPr>
        <p:spPr>
          <a:xfrm>
            <a:off x="401406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24607" name="직선 연결선 24606"/>
          <p:cNvCxnSpPr/>
          <p:nvPr/>
        </p:nvCxnSpPr>
        <p:spPr>
          <a:xfrm>
            <a:off x="8031304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4" name="Group 1"/>
          <p:cNvGrpSpPr/>
          <p:nvPr/>
        </p:nvGrpSpPr>
        <p:grpSpPr>
          <a:xfrm>
            <a:off x="260277" y="198375"/>
            <a:ext cx="3417316" cy="1057128"/>
            <a:chOff x="260277" y="198375"/>
            <a:chExt cx="3417316" cy="1057128"/>
          </a:xfrm>
        </p:grpSpPr>
        <p:sp>
          <p:nvSpPr>
            <p:cNvPr id="25605" name="TextBox 25604"/>
            <p:cNvSpPr txBox="1"/>
            <p:nvPr/>
          </p:nvSpPr>
          <p:spPr>
            <a:xfrm>
              <a:off x="260277" y="266640"/>
              <a:ext cx="2020538" cy="4634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05 개발 환경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5606" name="직선 연결선 25605"/>
            <p:cNvCxnSpPr/>
            <p:nvPr/>
          </p:nvCxnSpPr>
          <p:spPr>
            <a:xfrm>
              <a:off x="304763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5607" name="직선 연결선 25606"/>
            <p:cNvCxnSpPr/>
            <p:nvPr/>
          </p:nvCxnSpPr>
          <p:spPr>
            <a:xfrm>
              <a:off x="304763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5608" name="TextBox 25607"/>
          <p:cNvSpPr txBox="1"/>
          <p:nvPr/>
        </p:nvSpPr>
        <p:spPr>
          <a:xfrm>
            <a:off x="269821" y="809465"/>
            <a:ext cx="3229992" cy="3873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– 아두이노(HW)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5609" name="TextBox 25608"/>
          <p:cNvSpPr txBox="1"/>
          <p:nvPr/>
        </p:nvSpPr>
        <p:spPr>
          <a:xfrm>
            <a:off x="8921705" y="1937984"/>
            <a:ext cx="12188202" cy="4570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5610" name="TextBox 25609"/>
          <p:cNvSpPr txBox="1"/>
          <p:nvPr/>
        </p:nvSpPr>
        <p:spPr>
          <a:xfrm>
            <a:off x="1257066" y="1934802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5611" name="Group 2"/>
          <p:cNvGrpSpPr/>
          <p:nvPr/>
        </p:nvGrpSpPr>
        <p:grpSpPr>
          <a:xfrm>
            <a:off x="1525325" y="5233004"/>
            <a:ext cx="2674440" cy="1085706"/>
            <a:chOff x="1525325" y="5233004"/>
            <a:chExt cx="2674440" cy="1085706"/>
          </a:xfrm>
        </p:grpSpPr>
        <p:sp>
          <p:nvSpPr>
            <p:cNvPr id="25612" name="TextBox 25611"/>
            <p:cNvSpPr txBox="1"/>
            <p:nvPr/>
          </p:nvSpPr>
          <p:spPr>
            <a:xfrm>
              <a:off x="1525325" y="5671115"/>
              <a:ext cx="2674440" cy="64759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충격을 감지하기 위한 진동센서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5613" name="TextBox 25612"/>
            <p:cNvSpPr txBox="1"/>
            <p:nvPr/>
          </p:nvSpPr>
          <p:spPr>
            <a:xfrm>
              <a:off x="2193517" y="5233004"/>
              <a:ext cx="133800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SW420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5614" name="TextBox 25613"/>
          <p:cNvSpPr txBox="1"/>
          <p:nvPr/>
        </p:nvSpPr>
        <p:spPr>
          <a:xfrm>
            <a:off x="7509075" y="1934802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5615" name="Group 3"/>
          <p:cNvGrpSpPr/>
          <p:nvPr/>
        </p:nvGrpSpPr>
        <p:grpSpPr>
          <a:xfrm>
            <a:off x="7440866" y="5233004"/>
            <a:ext cx="3339450" cy="1085706"/>
            <a:chOff x="7440866" y="5233004"/>
            <a:chExt cx="3339450" cy="1085706"/>
          </a:xfrm>
        </p:grpSpPr>
        <p:sp>
          <p:nvSpPr>
            <p:cNvPr id="25616" name="TextBox 25615"/>
            <p:cNvSpPr txBox="1"/>
            <p:nvPr/>
          </p:nvSpPr>
          <p:spPr>
            <a:xfrm>
              <a:off x="7440866" y="5671115"/>
              <a:ext cx="3339450" cy="64759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자이로센서를 이용하여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금고 상태 확인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5620" name="TextBox 25619"/>
            <p:cNvSpPr txBox="1"/>
            <p:nvPr/>
          </p:nvSpPr>
          <p:spPr>
            <a:xfrm>
              <a:off x="8312233" y="5233004"/>
              <a:ext cx="1604642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MPU6050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5621" name="TextBox 25620"/>
          <p:cNvSpPr txBox="1"/>
          <p:nvPr/>
        </p:nvSpPr>
        <p:spPr>
          <a:xfrm>
            <a:off x="0" y="0"/>
            <a:ext cx="12186584" cy="4555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5622" name="그림 2562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322149" y="2145904"/>
            <a:ext cx="3082355" cy="2699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5623" name="그림 25622" descr="EMB00004c140a2c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7770971" y="2157012"/>
            <a:ext cx="2679241" cy="26776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25624" name="직선 연결선 25623"/>
          <p:cNvCxnSpPr/>
          <p:nvPr/>
        </p:nvCxnSpPr>
        <p:spPr>
          <a:xfrm>
            <a:off x="6056815" y="1515780"/>
            <a:ext cx="0" cy="4802930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8" name="Group 1"/>
          <p:cNvGrpSpPr/>
          <p:nvPr/>
        </p:nvGrpSpPr>
        <p:grpSpPr>
          <a:xfrm>
            <a:off x="3534700" y="2377658"/>
            <a:ext cx="4861650" cy="2155393"/>
            <a:chOff x="3534700" y="2377658"/>
            <a:chExt cx="4861650" cy="2155393"/>
          </a:xfrm>
        </p:grpSpPr>
        <p:grpSp>
          <p:nvGrpSpPr>
            <p:cNvPr id="2662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6630" name="TextBox 26629"/>
              <p:cNvSpPr txBox="1"/>
              <p:nvPr/>
            </p:nvSpPr>
            <p:spPr>
              <a:xfrm>
                <a:off x="4279138" y="2377658"/>
                <a:ext cx="3372774" cy="7713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06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6631" name="직선 연결선 2663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6632" name="TextBox 26631"/>
            <p:cNvSpPr txBox="1"/>
            <p:nvPr/>
          </p:nvSpPr>
          <p:spPr>
            <a:xfrm>
              <a:off x="3974374" y="3747420"/>
              <a:ext cx="3982301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업무 분담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2" name="Group 1"/>
          <p:cNvGrpSpPr/>
          <p:nvPr/>
        </p:nvGrpSpPr>
        <p:grpSpPr>
          <a:xfrm>
            <a:off x="285674" y="198375"/>
            <a:ext cx="3372829" cy="1057128"/>
            <a:chOff x="285674" y="198375"/>
            <a:chExt cx="3372829" cy="1057128"/>
          </a:xfrm>
        </p:grpSpPr>
        <p:sp>
          <p:nvSpPr>
            <p:cNvPr id="27653" name="TextBox 27652"/>
            <p:cNvSpPr txBox="1"/>
            <p:nvPr/>
          </p:nvSpPr>
          <p:spPr>
            <a:xfrm>
              <a:off x="285674" y="260277"/>
              <a:ext cx="2014175" cy="4777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06 업무 분담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7654" name="직선 연결선 27653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7655" name="직선 연결선 27654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aphicFrame>
        <p:nvGraphicFramePr>
          <p:cNvPr id="27656" name="표 27655"/>
          <p:cNvGraphicFramePr/>
          <p:nvPr/>
        </p:nvGraphicFramePr>
        <p:xfrm>
          <a:off x="798357" y="1795147"/>
          <a:ext cx="10766028" cy="4372744"/>
        </p:xfrm>
        <a:graphic>
          <a:graphicData uri="http://schemas.openxmlformats.org/drawingml/2006/table">
            <a:tbl>
              <a:tblPr firstRow="1" bandRow="1"/>
              <a:tblGrid>
                <a:gridCol w="181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3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5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5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358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김경석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(담당: 웹)</a:t>
                      </a:r>
                      <a:endParaRPr kumimoji="0" lang="ko-KR" altLang="en-US" sz="1600" b="1" i="0">
                        <a:solidFill>
                          <a:srgbClr val="FFFFFF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김현정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(담당: 어플)</a:t>
                      </a:r>
                      <a:endParaRPr kumimoji="0" lang="ko-KR" altLang="en-US" sz="1600" b="1" i="0">
                        <a:solidFill>
                          <a:srgbClr val="FFFFFF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임현성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(담당: DB)</a:t>
                      </a:r>
                      <a:endParaRPr kumimoji="0" lang="ko-KR" altLang="en-US" sz="1600" b="1" i="0">
                        <a:solidFill>
                          <a:srgbClr val="FFFFFF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아두이노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(금고)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모듈 연동,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서브모터, 지문인식,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LCD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부품별 물리적 연결,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적외선센서, 카메라,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와이파이 모듈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회로 제작,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진동센서, 자이로 센서 구현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데모 테스트 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어플리케이션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조회 기능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해제 기능 구현,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UI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관리 기능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웹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웹-아두이노 연결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웹-어플 연결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웹-DB 구현 및 연결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테스트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웹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연동 테스트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어플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클라이언트 테스트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DB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통합 테스트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3134712" y="2377658"/>
            <a:ext cx="5661626" cy="2155393"/>
            <a:chOff x="3134712" y="2377658"/>
            <a:chExt cx="5661626" cy="2155393"/>
          </a:xfrm>
        </p:grpSpPr>
        <p:grpSp>
          <p:nvGrpSpPr>
            <p:cNvPr id="28677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8678" name="TextBox 28677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07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8679" name="직선 연결선 2867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8680" name="TextBox 28679"/>
            <p:cNvSpPr txBox="1"/>
            <p:nvPr/>
          </p:nvSpPr>
          <p:spPr>
            <a:xfrm>
              <a:off x="3134712" y="3747420"/>
              <a:ext cx="5661626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종합 설계 수행 일정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00" name="Group 1"/>
          <p:cNvGrpSpPr/>
          <p:nvPr/>
        </p:nvGrpSpPr>
        <p:grpSpPr>
          <a:xfrm>
            <a:off x="179341" y="198375"/>
            <a:ext cx="3479162" cy="1057128"/>
            <a:chOff x="179341" y="198375"/>
            <a:chExt cx="3479162" cy="1057128"/>
          </a:xfrm>
        </p:grpSpPr>
        <p:sp>
          <p:nvSpPr>
            <p:cNvPr id="29701" name="TextBox 29700"/>
            <p:cNvSpPr txBox="1"/>
            <p:nvPr/>
          </p:nvSpPr>
          <p:spPr>
            <a:xfrm>
              <a:off x="179341" y="249169"/>
              <a:ext cx="3479162" cy="4777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07 종합 설계 수행 일정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9702" name="직선 연결선 2970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9703" name="직선 연결선 2970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aphicFrame>
        <p:nvGraphicFramePr>
          <p:cNvPr id="29704" name="표 29703"/>
          <p:cNvGraphicFramePr/>
          <p:nvPr/>
        </p:nvGraphicFramePr>
        <p:xfrm>
          <a:off x="461890" y="1488820"/>
          <a:ext cx="11189795" cy="4980653"/>
        </p:xfrm>
        <a:graphic>
          <a:graphicData uri="http://schemas.openxmlformats.org/drawingml/2006/table">
            <a:tbl>
              <a:tblPr firstRow="1" bandRow="1"/>
              <a:tblGrid>
                <a:gridCol w="10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1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6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1409">
                <a:tc rowSpan="10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추진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일정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추진 사항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12월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4월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5월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6월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7~9월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기초 자료 조사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요구사항 분석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시스템 설계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웹사이트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모바일 어플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아두이노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DB 구축 및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데모 및 디버깅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시연/ 논문 작성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80" name="Group 1"/>
          <p:cNvGrpSpPr/>
          <p:nvPr/>
        </p:nvGrpSpPr>
        <p:grpSpPr>
          <a:xfrm>
            <a:off x="3382318" y="2377658"/>
            <a:ext cx="5166414" cy="2155393"/>
            <a:chOff x="3382318" y="2377658"/>
            <a:chExt cx="5166413" cy="2155393"/>
          </a:xfrm>
        </p:grpSpPr>
        <p:grpSp>
          <p:nvGrpSpPr>
            <p:cNvPr id="30981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31238" name="TextBox 31237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08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31239" name="직선 연결선 3123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31240" name="TextBox 31239"/>
            <p:cNvSpPr txBox="1"/>
            <p:nvPr/>
          </p:nvSpPr>
          <p:spPr>
            <a:xfrm>
              <a:off x="3382318" y="3747420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참고 자료 및 문헌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3534700" y="2377659"/>
            <a:ext cx="4861650" cy="2155393"/>
            <a:chOff x="3534700" y="2377659"/>
            <a:chExt cx="4861650" cy="2155393"/>
          </a:xfrm>
        </p:grpSpPr>
        <p:grpSp>
          <p:nvGrpSpPr>
            <p:cNvPr id="6149" name="Group 1"/>
            <p:cNvGrpSpPr/>
            <p:nvPr/>
          </p:nvGrpSpPr>
          <p:grpSpPr>
            <a:xfrm>
              <a:off x="3534700" y="2377659"/>
              <a:ext cx="4861650" cy="1077724"/>
              <a:chOff x="3534700" y="2377659"/>
              <a:chExt cx="4861650" cy="1077724"/>
            </a:xfrm>
          </p:grpSpPr>
          <p:sp>
            <p:nvSpPr>
              <p:cNvPr id="6150" name="TextBox 6149"/>
              <p:cNvSpPr txBox="1"/>
              <p:nvPr/>
            </p:nvSpPr>
            <p:spPr>
              <a:xfrm>
                <a:off x="4279138" y="2377659"/>
                <a:ext cx="3372773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01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6151" name="직선 연결선 615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6152" name="TextBox 6151"/>
            <p:cNvSpPr txBox="1"/>
            <p:nvPr/>
          </p:nvSpPr>
          <p:spPr>
            <a:xfrm>
              <a:off x="3974375" y="3747421"/>
              <a:ext cx="3982301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종합설계 개요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04" name="Group 1"/>
          <p:cNvGrpSpPr/>
          <p:nvPr/>
        </p:nvGrpSpPr>
        <p:grpSpPr>
          <a:xfrm>
            <a:off x="285674" y="198375"/>
            <a:ext cx="3372829" cy="1057128"/>
            <a:chOff x="285674" y="198375"/>
            <a:chExt cx="3372829" cy="1057128"/>
          </a:xfrm>
        </p:grpSpPr>
        <p:sp>
          <p:nvSpPr>
            <p:cNvPr id="32261" name="TextBox 32260"/>
            <p:cNvSpPr txBox="1"/>
            <p:nvPr/>
          </p:nvSpPr>
          <p:spPr>
            <a:xfrm>
              <a:off x="285674" y="260277"/>
              <a:ext cx="3164909" cy="4777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08 참고 자료 및 문헌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2262" name="직선 연결선 322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2263" name="직선 연결선 322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32264" name="TextBox 32263"/>
          <p:cNvSpPr txBox="1"/>
          <p:nvPr/>
        </p:nvSpPr>
        <p:spPr>
          <a:xfrm>
            <a:off x="666628" y="1384051"/>
            <a:ext cx="10780317" cy="4707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아두이노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한 권으로 끝내는 아두이노 입문 + 실전 (종합편) 기초부터 수준 높은 프로젝트까지 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모두의 아두이노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앱인벤터 + 아두이노 스마트폰 앱 프로젝트</a:t>
            </a:r>
          </a:p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안드로이드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그림으로 쉽게 설명하는 안드로이드 프로그래밍</a:t>
            </a:r>
          </a:p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DB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이것이 MySQL이다.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28" name="Group 1"/>
          <p:cNvGrpSpPr/>
          <p:nvPr/>
        </p:nvGrpSpPr>
        <p:grpSpPr>
          <a:xfrm>
            <a:off x="3382318" y="2377658"/>
            <a:ext cx="5166414" cy="2155393"/>
            <a:chOff x="3382318" y="2377658"/>
            <a:chExt cx="5166413" cy="2155393"/>
          </a:xfrm>
        </p:grpSpPr>
        <p:grpSp>
          <p:nvGrpSpPr>
            <p:cNvPr id="3302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33286" name="TextBox 33285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09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33287" name="직선 연결선 332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33288" name="TextBox 33287"/>
            <p:cNvSpPr txBox="1"/>
            <p:nvPr/>
          </p:nvSpPr>
          <p:spPr>
            <a:xfrm>
              <a:off x="3382318" y="3747420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GitHub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52" name="Group 1"/>
          <p:cNvGrpSpPr/>
          <p:nvPr/>
        </p:nvGrpSpPr>
        <p:grpSpPr>
          <a:xfrm>
            <a:off x="285674" y="198375"/>
            <a:ext cx="3372829" cy="1057128"/>
            <a:chOff x="285674" y="198375"/>
            <a:chExt cx="3372829" cy="1057128"/>
          </a:xfrm>
        </p:grpSpPr>
        <p:sp>
          <p:nvSpPr>
            <p:cNvPr id="34309" name="TextBox 34308"/>
            <p:cNvSpPr txBox="1"/>
            <p:nvPr/>
          </p:nvSpPr>
          <p:spPr>
            <a:xfrm>
              <a:off x="285674" y="260277"/>
              <a:ext cx="1609442" cy="47779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09 GitHub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4310" name="직선 연결선 34309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4311" name="직선 연결선 34310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34312" name="TextBox 34311"/>
          <p:cNvSpPr txBox="1"/>
          <p:nvPr/>
        </p:nvSpPr>
        <p:spPr>
          <a:xfrm>
            <a:off x="1676088" y="3183943"/>
            <a:ext cx="9783583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  <a:hlinkClick r:id="rId2"/>
              </a:rPr>
              <a:t>https://github.com/moomoo-95/KPU_Smart_IoT.git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6" name="Group 1"/>
          <p:cNvGrpSpPr/>
          <p:nvPr/>
        </p:nvGrpSpPr>
        <p:grpSpPr>
          <a:xfrm>
            <a:off x="4122012" y="2687167"/>
            <a:ext cx="4166387" cy="1191983"/>
            <a:chOff x="4122012" y="2687167"/>
            <a:chExt cx="4166387" cy="1191983"/>
          </a:xfrm>
        </p:grpSpPr>
        <p:sp>
          <p:nvSpPr>
            <p:cNvPr id="35333" name="TextBox 35332"/>
            <p:cNvSpPr txBox="1"/>
            <p:nvPr/>
          </p:nvSpPr>
          <p:spPr>
            <a:xfrm>
              <a:off x="4658474" y="2861764"/>
              <a:ext cx="3044231" cy="7840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THANK YOU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5334" name="직선 연결선 35333"/>
            <p:cNvCxnSpPr/>
            <p:nvPr/>
          </p:nvCxnSpPr>
          <p:spPr>
            <a:xfrm>
              <a:off x="4122012" y="2687167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5335" name="직선 연결선 35334"/>
            <p:cNvCxnSpPr/>
            <p:nvPr/>
          </p:nvCxnSpPr>
          <p:spPr>
            <a:xfrm>
              <a:off x="4122012" y="3879150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00" name="Group 1"/>
          <p:cNvGrpSpPr/>
          <p:nvPr/>
        </p:nvGrpSpPr>
        <p:grpSpPr>
          <a:xfrm>
            <a:off x="4122012" y="2687167"/>
            <a:ext cx="4166387" cy="1191983"/>
            <a:chOff x="4122012" y="2687167"/>
            <a:chExt cx="4166387" cy="1191983"/>
          </a:xfrm>
        </p:grpSpPr>
        <p:sp>
          <p:nvSpPr>
            <p:cNvPr id="36357" name="TextBox 36356"/>
            <p:cNvSpPr txBox="1"/>
            <p:nvPr/>
          </p:nvSpPr>
          <p:spPr>
            <a:xfrm>
              <a:off x="5583817" y="2861764"/>
              <a:ext cx="1193546" cy="7840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QnA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6358" name="직선 연결선 36357"/>
            <p:cNvCxnSpPr/>
            <p:nvPr/>
          </p:nvCxnSpPr>
          <p:spPr>
            <a:xfrm>
              <a:off x="4122012" y="2687167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6359" name="직선 연결선 36358"/>
            <p:cNvCxnSpPr/>
            <p:nvPr/>
          </p:nvCxnSpPr>
          <p:spPr>
            <a:xfrm>
              <a:off x="4122012" y="3879150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그림 717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725006" y="798358"/>
            <a:ext cx="4321951" cy="35029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7173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7174" name="TextBox 7173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01 종합설계 개요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7175" name="직선 연결선 7174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7176" name="TextBox 7175"/>
            <p:cNvSpPr txBox="1"/>
            <p:nvPr/>
          </p:nvSpPr>
          <p:spPr>
            <a:xfrm>
              <a:off x="266640" y="798358"/>
              <a:ext cx="127453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연구 배경</a:t>
              </a:r>
              <a:endParaRPr kumimoji="0" lang="ko-KR" altLang="en-US" sz="2000" b="1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7177" name="직선 연결선 7176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pic>
        <p:nvPicPr>
          <p:cNvPr id="7178" name="그림 717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66640" y="1376125"/>
            <a:ext cx="4607680" cy="37156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179" name="그림 7178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95176" y="1874519"/>
            <a:ext cx="4169624" cy="37108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180" name="그림 7179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338001" y="2407800"/>
            <a:ext cx="4009316" cy="3698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7181" name="TextBox 7180"/>
          <p:cNvSpPr txBox="1"/>
          <p:nvPr/>
        </p:nvSpPr>
        <p:spPr>
          <a:xfrm>
            <a:off x="8305870" y="242862"/>
            <a:ext cx="1160223" cy="3189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[신문기사]</a:t>
            </a:r>
            <a:endParaRPr kumimoji="1" lang="ko-KR" altLang="en-US" sz="15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7182" name="TextBox 7181"/>
          <p:cNvSpPr txBox="1"/>
          <p:nvPr/>
        </p:nvSpPr>
        <p:spPr>
          <a:xfrm>
            <a:off x="5493337" y="4385471"/>
            <a:ext cx="6785345" cy="23753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IT시대에 개인정보의 중요성이 더욱 더 대두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현금 보유 심리와 금값 반등에 의한 현물자산 선호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     - 금고 판매의 급증의 원인 : 자산 노출을 꺼리고, 현금 및 골드바 선호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부자들만 사용한다는 인식과 달리 유물, 자산관리 및 서류 등 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     다양한 용도로 사용하는 수요가 다수 존재</a:t>
            </a:r>
            <a:endParaRPr kumimoji="1" lang="ko-KR" altLang="en-US" sz="15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1"/>
          <p:cNvGrpSpPr/>
          <p:nvPr/>
        </p:nvGrpSpPr>
        <p:grpSpPr>
          <a:xfrm>
            <a:off x="260277" y="198375"/>
            <a:ext cx="3398226" cy="1057128"/>
            <a:chOff x="260277" y="198375"/>
            <a:chExt cx="3398226" cy="1057128"/>
          </a:xfrm>
        </p:grpSpPr>
        <p:sp>
          <p:nvSpPr>
            <p:cNvPr id="8197" name="TextBox 8196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01 종합설계 개요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8198" name="직선 연결선 8197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8199" name="TextBox 8198"/>
            <p:cNvSpPr txBox="1"/>
            <p:nvPr/>
          </p:nvSpPr>
          <p:spPr>
            <a:xfrm>
              <a:off x="260277" y="798358"/>
              <a:ext cx="1868156" cy="3888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연구 개발 배경</a:t>
              </a:r>
              <a:endParaRPr kumimoji="0" lang="ko-KR" altLang="en-US" sz="2000" b="1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8200" name="직선 연결선 8199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8201" name="TextBox 8200"/>
          <p:cNvSpPr txBox="1"/>
          <p:nvPr/>
        </p:nvSpPr>
        <p:spPr>
          <a:xfrm>
            <a:off x="6431350" y="3107752"/>
            <a:ext cx="5913978" cy="19094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증가하는 고객의 현물자산 Needs를 충족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기존 금고에 IT기술의 접목을 통한 보안성 강화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멀티모달을 통한 생체인식 기술 보안성 강화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pic>
        <p:nvPicPr>
          <p:cNvPr id="8202" name="그림 820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60277" y="1925258"/>
            <a:ext cx="6034600" cy="427439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>
            <a:off x="260277" y="198375"/>
            <a:ext cx="3398226" cy="1057128"/>
            <a:chOff x="260277" y="198375"/>
            <a:chExt cx="3398226" cy="1057128"/>
          </a:xfrm>
        </p:grpSpPr>
        <p:sp>
          <p:nvSpPr>
            <p:cNvPr id="9221" name="TextBox 9220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01 종합설계 개요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9222" name="직선 연결선 922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9223" name="TextBox 9222"/>
            <p:cNvSpPr txBox="1"/>
            <p:nvPr/>
          </p:nvSpPr>
          <p:spPr>
            <a:xfrm>
              <a:off x="260277" y="798358"/>
              <a:ext cx="1868156" cy="3888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연구 개발 기능</a:t>
              </a:r>
              <a:endParaRPr kumimoji="0" lang="ko-KR" altLang="en-US" sz="2000" b="1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9224" name="직선 연결선 9223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9225" name="TextBox 9224"/>
          <p:cNvSpPr txBox="1"/>
          <p:nvPr/>
        </p:nvSpPr>
        <p:spPr>
          <a:xfrm>
            <a:off x="5867928" y="2501462"/>
            <a:ext cx="6105991" cy="193899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 dirty="0" err="1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보안성을</a:t>
            </a:r>
            <a:r>
              <a:rPr kumimoji="1" lang="ko-KR" altLang="en-US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 위한 다중 </a:t>
            </a:r>
            <a:r>
              <a:rPr kumimoji="1" lang="ko-KR" altLang="en-US" sz="2000" b="0" i="0" baseline="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잠금 해제 </a:t>
            </a:r>
            <a:r>
              <a:rPr kumimoji="1" lang="ko-KR" altLang="en-US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기능 </a:t>
            </a:r>
            <a:r>
              <a:rPr kumimoji="1" lang="ko-KR" altLang="en-US" sz="2000" dirty="0" smtClean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구현</a:t>
            </a:r>
            <a:endParaRPr kumimoji="1" lang="ko-KR" altLang="en-US" sz="2000" b="0" i="0" baseline="0" dirty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금고의 원격 제어 및 이상징후 모니터링 구현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다양한 이상징후 감지를 위한 센서 구현</a:t>
            </a:r>
          </a:p>
        </p:txBody>
      </p:sp>
      <p:pic>
        <p:nvPicPr>
          <p:cNvPr id="9226" name="그림 922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12689" y="1439589"/>
            <a:ext cx="4190221" cy="27554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7" name="그림 9226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12683" y="3999771"/>
            <a:ext cx="3990227" cy="28093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8" name="그림 9227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306069" y="315871"/>
            <a:ext cx="4428283" cy="2047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0245" name="TextBox 10244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01 종합설계 개요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0246" name="직선 연결선 10245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0247" name="TextBox 10246"/>
            <p:cNvSpPr txBox="1"/>
            <p:nvPr/>
          </p:nvSpPr>
          <p:spPr>
            <a:xfrm>
              <a:off x="285674" y="798358"/>
              <a:ext cx="1860230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연구 개발 효과</a:t>
              </a:r>
              <a:endParaRPr kumimoji="0" lang="ko-KR" altLang="en-US" sz="2000" b="1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0248" name="직선 연결선 10247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0249" name="TextBox 10248"/>
          <p:cNvSpPr txBox="1"/>
          <p:nvPr/>
        </p:nvSpPr>
        <p:spPr>
          <a:xfrm>
            <a:off x="5736198" y="1862255"/>
            <a:ext cx="6450386" cy="31364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IOT금고를 통한 현물 자산 방도성 강화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3-Tier 통한 체계적인 시스템 구축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금고에 대한 이상감지 실시간 모니터링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금고 원격 관리 및 Web Service를 통한 실시간 대응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다중생체인식을 통한 인식률 강화</a:t>
            </a:r>
          </a:p>
        </p:txBody>
      </p:sp>
      <p:pic>
        <p:nvPicPr>
          <p:cNvPr id="10250" name="그림 10249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73003" y="2349080"/>
            <a:ext cx="5126672" cy="23855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>
            <a:off x="3382318" y="2377659"/>
            <a:ext cx="5166414" cy="2155393"/>
            <a:chOff x="3382318" y="2377659"/>
            <a:chExt cx="5166413" cy="2155393"/>
          </a:xfrm>
        </p:grpSpPr>
        <p:grpSp>
          <p:nvGrpSpPr>
            <p:cNvPr id="11269" name="Group 1"/>
            <p:cNvGrpSpPr/>
            <p:nvPr/>
          </p:nvGrpSpPr>
          <p:grpSpPr>
            <a:xfrm>
              <a:off x="3534700" y="2377659"/>
              <a:ext cx="4861650" cy="1077724"/>
              <a:chOff x="3534700" y="2377659"/>
              <a:chExt cx="4861650" cy="1077724"/>
            </a:xfrm>
          </p:grpSpPr>
          <p:sp>
            <p:nvSpPr>
              <p:cNvPr id="11270" name="TextBox 11269"/>
              <p:cNvSpPr txBox="1"/>
              <p:nvPr/>
            </p:nvSpPr>
            <p:spPr>
              <a:xfrm>
                <a:off x="4279138" y="2377659"/>
                <a:ext cx="3372773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02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1271" name="직선 연결선 1127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1272" name="TextBox 11271"/>
            <p:cNvSpPr txBox="1"/>
            <p:nvPr/>
          </p:nvSpPr>
          <p:spPr>
            <a:xfrm>
              <a:off x="3382318" y="3747421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관련 연구 및 사례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2293" name="TextBox 12292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2294" name="직선 연결선 12293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295" name="직선 연결선 12294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2296" name="TextBox 12295"/>
          <p:cNvSpPr txBox="1"/>
          <p:nvPr/>
        </p:nvSpPr>
        <p:spPr>
          <a:xfrm>
            <a:off x="285674" y="798358"/>
            <a:ext cx="2447486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관련 사례 기능 비교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pic>
        <p:nvPicPr>
          <p:cNvPr id="12297" name="그림 12296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871110" y="1663417"/>
            <a:ext cx="2314138" cy="19570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2298" name="TextBox 12297"/>
          <p:cNvSpPr txBox="1"/>
          <p:nvPr/>
        </p:nvSpPr>
        <p:spPr>
          <a:xfrm>
            <a:off x="8061445" y="2017356"/>
            <a:ext cx="4125138" cy="11999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금고명 : 이지스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금고 해제 기능 : key-lock, 비밀번호 + 지문인식(옵션)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이상 징후 감지 : 충격 감지, 비밀번호 오입력 신호</a:t>
            </a:r>
            <a:endParaRPr kumimoji="1" lang="ko-KR" altLang="en-US" sz="12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pic>
        <p:nvPicPr>
          <p:cNvPr id="12299" name="그림 1229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6646" y="1788784"/>
            <a:ext cx="2314194" cy="18491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2300" name="TextBox 12299"/>
          <p:cNvSpPr txBox="1"/>
          <p:nvPr/>
        </p:nvSpPr>
        <p:spPr>
          <a:xfrm>
            <a:off x="2380840" y="1831652"/>
            <a:ext cx="4206073" cy="156975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금고명 : WOUP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금고 해제 기능 : 비밀번호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이상 징후 감지 : 개폐 여부, 충격, 움직임 알림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어플에 금고 상태 알림, 출동 신고 기능</a:t>
            </a:r>
            <a:endParaRPr kumimoji="1" lang="ko-KR" altLang="en-US" sz="12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pic>
        <p:nvPicPr>
          <p:cNvPr id="12301" name="그림 12300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094883" y="4334677"/>
            <a:ext cx="2090366" cy="21649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2302" name="TextBox 12301"/>
          <p:cNvSpPr txBox="1"/>
          <p:nvPr/>
        </p:nvSpPr>
        <p:spPr>
          <a:xfrm>
            <a:off x="8269366" y="4564812"/>
            <a:ext cx="4206129" cy="156819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금고명 : 아이큐브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금고 해제 기능 : 비밀번호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이상 징후 감지 : 충격 감지, 비밀번호 오입력 신호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어플에 금고 상태 알림 + 출동 신고 기능[옵션]</a:t>
            </a:r>
            <a:endParaRPr kumimoji="1" lang="ko-KR" altLang="en-US" sz="12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pic>
        <p:nvPicPr>
          <p:cNvPr id="12303" name="그림 12302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363483" y="4017242"/>
            <a:ext cx="1666543" cy="26648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2304" name="TextBox 12303"/>
          <p:cNvSpPr txBox="1"/>
          <p:nvPr/>
        </p:nvSpPr>
        <p:spPr>
          <a:xfrm>
            <a:off x="1888753" y="4633077"/>
            <a:ext cx="4206129" cy="15681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금고명 : 루셀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금고 해제 기능 : 지문인식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이상 징후 감지 : 충격 감지, 비밀번호 오입력 신호</a:t>
            </a:r>
          </a:p>
          <a:p>
            <a:pPr marL="284200" lvl="0" indent="-28420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12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어플에 금고 상태 알림</a:t>
            </a:r>
            <a:endParaRPr kumimoji="1" lang="ko-KR" altLang="en-US" sz="12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1062</Words>
  <Application>Microsoft Office PowerPoint</Application>
  <PresentationFormat>사용자 지정</PresentationFormat>
  <Paragraphs>324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HY견고딕</vt:lpstr>
      <vt:lpstr>HY헤드라인M</vt:lpstr>
      <vt:lpstr>Open Sans Semibold</vt:lpstr>
      <vt:lpstr>맑은 고딕</vt:lpstr>
      <vt:lpstr>Arial</vt:lpstr>
      <vt:lpstr>Calibri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Lim Hyeon Seong</cp:lastModifiedBy>
  <cp:revision>18</cp:revision>
  <dcterms:created xsi:type="dcterms:W3CDTF">2018-11-03T06:30:26Z</dcterms:created>
  <dcterms:modified xsi:type="dcterms:W3CDTF">2019-12-22T09:36:26Z</dcterms:modified>
  <cp:version>1100.0100.01</cp:version>
</cp:coreProperties>
</file>